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7" r:id="rId2"/>
    <p:sldId id="269" r:id="rId3"/>
    <p:sldId id="264" r:id="rId4"/>
    <p:sldId id="270" r:id="rId5"/>
    <p:sldId id="276" r:id="rId6"/>
    <p:sldId id="259" r:id="rId7"/>
    <p:sldId id="265" r:id="rId8"/>
    <p:sldId id="268" r:id="rId9"/>
    <p:sldId id="262" r:id="rId10"/>
    <p:sldId id="267" r:id="rId11"/>
    <p:sldId id="260" r:id="rId12"/>
    <p:sldId id="281" r:id="rId13"/>
    <p:sldId id="261" r:id="rId14"/>
    <p:sldId id="282" r:id="rId15"/>
    <p:sldId id="286" r:id="rId16"/>
    <p:sldId id="278" r:id="rId17"/>
    <p:sldId id="283" r:id="rId18"/>
    <p:sldId id="280" r:id="rId19"/>
    <p:sldId id="284" r:id="rId20"/>
    <p:sldId id="263" r:id="rId21"/>
    <p:sldId id="277" r:id="rId22"/>
    <p:sldId id="272" r:id="rId23"/>
    <p:sldId id="288" r:id="rId24"/>
    <p:sldId id="285" r:id="rId25"/>
    <p:sldId id="287" r:id="rId26"/>
    <p:sldId id="289" r:id="rId27"/>
    <p:sldId id="291" r:id="rId28"/>
    <p:sldId id="292" r:id="rId29"/>
    <p:sldId id="293" r:id="rId30"/>
    <p:sldId id="294" r:id="rId31"/>
    <p:sldId id="295" r:id="rId32"/>
    <p:sldId id="302" r:id="rId33"/>
    <p:sldId id="296" r:id="rId34"/>
    <p:sldId id="297" r:id="rId35"/>
    <p:sldId id="298" r:id="rId36"/>
    <p:sldId id="299" r:id="rId37"/>
    <p:sldId id="300" r:id="rId38"/>
    <p:sldId id="303" r:id="rId39"/>
    <p:sldId id="301" r:id="rId40"/>
    <p:sldId id="271" r:id="rId41"/>
    <p:sldId id="305" r:id="rId42"/>
    <p:sldId id="306" r:id="rId43"/>
    <p:sldId id="307" r:id="rId44"/>
    <p:sldId id="258" r:id="rId45"/>
    <p:sldId id="266" r:id="rId46"/>
    <p:sldId id="279" r:id="rId47"/>
    <p:sldId id="304" r:id="rId48"/>
    <p:sldId id="273" r:id="rId49"/>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9"/>
    <p:restoredTop sz="96327"/>
  </p:normalViewPr>
  <p:slideViewPr>
    <p:cSldViewPr snapToGrid="0" snapToObjects="1">
      <p:cViewPr varScale="1">
        <p:scale>
          <a:sx n="122" d="100"/>
          <a:sy n="122" d="100"/>
        </p:scale>
        <p:origin x="240" y="4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5EC2DF4-0746-BF4C-BEB9-CBB797674470}"/>
              </a:ext>
            </a:extLst>
          </p:cNvPr>
          <p:cNvSpPr>
            <a:spLocks noGrp="1"/>
          </p:cNvSpPr>
          <p:nvPr>
            <p:ph type="ctrTitle"/>
          </p:nvPr>
        </p:nvSpPr>
        <p:spPr>
          <a:xfrm>
            <a:off x="1524000" y="1122363"/>
            <a:ext cx="9144000" cy="2387600"/>
          </a:xfrm>
        </p:spPr>
        <p:txBody>
          <a:bodyPr anchor="b"/>
          <a:lstStyle>
            <a:lvl1pPr algn="ctr">
              <a:defRPr sz="6000"/>
            </a:lvl1pPr>
          </a:lstStyle>
          <a:p>
            <a:r>
              <a:rPr lang="ru-RU"/>
              <a:t>Образец заголовка</a:t>
            </a:r>
          </a:p>
        </p:txBody>
      </p:sp>
      <p:sp>
        <p:nvSpPr>
          <p:cNvPr id="3" name="Подзаголовок 2">
            <a:extLst>
              <a:ext uri="{FF2B5EF4-FFF2-40B4-BE49-F238E27FC236}">
                <a16:creationId xmlns:a16="http://schemas.microsoft.com/office/drawing/2014/main" id="{642FC920-DA8F-6541-A655-1F773B8E7F4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a:t>Образец подзаголовка</a:t>
            </a:r>
          </a:p>
        </p:txBody>
      </p:sp>
      <p:sp>
        <p:nvSpPr>
          <p:cNvPr id="4" name="Дата 3">
            <a:extLst>
              <a:ext uri="{FF2B5EF4-FFF2-40B4-BE49-F238E27FC236}">
                <a16:creationId xmlns:a16="http://schemas.microsoft.com/office/drawing/2014/main" id="{D5D0B2B4-C9AA-1549-BBE2-E9C5FC1A5599}"/>
              </a:ext>
            </a:extLst>
          </p:cNvPr>
          <p:cNvSpPr>
            <a:spLocks noGrp="1"/>
          </p:cNvSpPr>
          <p:nvPr>
            <p:ph type="dt" sz="half" idx="10"/>
          </p:nvPr>
        </p:nvSpPr>
        <p:spPr/>
        <p:txBody>
          <a:bodyPr/>
          <a:lstStyle/>
          <a:p>
            <a:fld id="{D749A15B-3178-3647-8CCA-1FA5A2C3F1E9}" type="datetimeFigureOut">
              <a:rPr lang="ru-RU" smtClean="0"/>
              <a:t>24.05.2022</a:t>
            </a:fld>
            <a:endParaRPr lang="ru-RU"/>
          </a:p>
        </p:txBody>
      </p:sp>
      <p:sp>
        <p:nvSpPr>
          <p:cNvPr id="5" name="Нижний колонтитул 4">
            <a:extLst>
              <a:ext uri="{FF2B5EF4-FFF2-40B4-BE49-F238E27FC236}">
                <a16:creationId xmlns:a16="http://schemas.microsoft.com/office/drawing/2014/main" id="{A42700C8-8FB8-F44D-8569-F2C5E24D2185}"/>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617079F0-5AFF-4344-B891-E9129F9732AC}"/>
              </a:ext>
            </a:extLst>
          </p:cNvPr>
          <p:cNvSpPr>
            <a:spLocks noGrp="1"/>
          </p:cNvSpPr>
          <p:nvPr>
            <p:ph type="sldNum" sz="quarter" idx="12"/>
          </p:nvPr>
        </p:nvSpPr>
        <p:spPr/>
        <p:txBody>
          <a:bodyPr/>
          <a:lstStyle/>
          <a:p>
            <a:fld id="{935C3B0F-E966-7940-A126-DF906AE46ACE}" type="slidenum">
              <a:rPr lang="ru-RU" smtClean="0"/>
              <a:t>‹#›</a:t>
            </a:fld>
            <a:endParaRPr lang="ru-RU"/>
          </a:p>
        </p:txBody>
      </p:sp>
    </p:spTree>
    <p:extLst>
      <p:ext uri="{BB962C8B-B14F-4D97-AF65-F5344CB8AC3E}">
        <p14:creationId xmlns:p14="http://schemas.microsoft.com/office/powerpoint/2010/main" val="15370785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F31144E-64DB-A64C-AA58-5DB29E03EC61}"/>
              </a:ext>
            </a:extLst>
          </p:cNvPr>
          <p:cNvSpPr>
            <a:spLocks noGrp="1"/>
          </p:cNvSpPr>
          <p:nvPr>
            <p:ph type="title"/>
          </p:nvPr>
        </p:nvSpPr>
        <p:spPr/>
        <p:txBody>
          <a:bodyPr/>
          <a:lstStyle/>
          <a:p>
            <a:r>
              <a:rPr lang="ru-RU"/>
              <a:t>Образец заголовка</a:t>
            </a:r>
          </a:p>
        </p:txBody>
      </p:sp>
      <p:sp>
        <p:nvSpPr>
          <p:cNvPr id="3" name="Вертикальный текст 2">
            <a:extLst>
              <a:ext uri="{FF2B5EF4-FFF2-40B4-BE49-F238E27FC236}">
                <a16:creationId xmlns:a16="http://schemas.microsoft.com/office/drawing/2014/main" id="{9EA4089D-551C-364F-98FA-10D9D6C41AF6}"/>
              </a:ext>
            </a:extLst>
          </p:cNvPr>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698A0090-9DD7-0449-8691-099A1EE73384}"/>
              </a:ext>
            </a:extLst>
          </p:cNvPr>
          <p:cNvSpPr>
            <a:spLocks noGrp="1"/>
          </p:cNvSpPr>
          <p:nvPr>
            <p:ph type="dt" sz="half" idx="10"/>
          </p:nvPr>
        </p:nvSpPr>
        <p:spPr/>
        <p:txBody>
          <a:bodyPr/>
          <a:lstStyle/>
          <a:p>
            <a:fld id="{D749A15B-3178-3647-8CCA-1FA5A2C3F1E9}" type="datetimeFigureOut">
              <a:rPr lang="ru-RU" smtClean="0"/>
              <a:t>24.05.2022</a:t>
            </a:fld>
            <a:endParaRPr lang="ru-RU"/>
          </a:p>
        </p:txBody>
      </p:sp>
      <p:sp>
        <p:nvSpPr>
          <p:cNvPr id="5" name="Нижний колонтитул 4">
            <a:extLst>
              <a:ext uri="{FF2B5EF4-FFF2-40B4-BE49-F238E27FC236}">
                <a16:creationId xmlns:a16="http://schemas.microsoft.com/office/drawing/2014/main" id="{F537F828-E157-C441-8B1B-2971C170D23F}"/>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9FDCCCBC-8A1C-B646-92D9-A5EEF9650084}"/>
              </a:ext>
            </a:extLst>
          </p:cNvPr>
          <p:cNvSpPr>
            <a:spLocks noGrp="1"/>
          </p:cNvSpPr>
          <p:nvPr>
            <p:ph type="sldNum" sz="quarter" idx="12"/>
          </p:nvPr>
        </p:nvSpPr>
        <p:spPr/>
        <p:txBody>
          <a:bodyPr/>
          <a:lstStyle/>
          <a:p>
            <a:fld id="{935C3B0F-E966-7940-A126-DF906AE46ACE}" type="slidenum">
              <a:rPr lang="ru-RU" smtClean="0"/>
              <a:t>‹#›</a:t>
            </a:fld>
            <a:endParaRPr lang="ru-RU"/>
          </a:p>
        </p:txBody>
      </p:sp>
    </p:spTree>
    <p:extLst>
      <p:ext uri="{BB962C8B-B14F-4D97-AF65-F5344CB8AC3E}">
        <p14:creationId xmlns:p14="http://schemas.microsoft.com/office/powerpoint/2010/main" val="8386557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a:extLst>
              <a:ext uri="{FF2B5EF4-FFF2-40B4-BE49-F238E27FC236}">
                <a16:creationId xmlns:a16="http://schemas.microsoft.com/office/drawing/2014/main" id="{68DC4240-F82A-6044-8D12-74E093A81B4E}"/>
              </a:ext>
            </a:extLst>
          </p:cNvPr>
          <p:cNvSpPr>
            <a:spLocks noGrp="1"/>
          </p:cNvSpPr>
          <p:nvPr>
            <p:ph type="title" orient="vert"/>
          </p:nvPr>
        </p:nvSpPr>
        <p:spPr>
          <a:xfrm>
            <a:off x="8724900" y="365125"/>
            <a:ext cx="2628900" cy="5811838"/>
          </a:xfrm>
        </p:spPr>
        <p:txBody>
          <a:bodyPr vert="eaVert"/>
          <a:lstStyle/>
          <a:p>
            <a:r>
              <a:rPr lang="ru-RU"/>
              <a:t>Образец заголовка</a:t>
            </a:r>
          </a:p>
        </p:txBody>
      </p:sp>
      <p:sp>
        <p:nvSpPr>
          <p:cNvPr id="3" name="Вертикальный текст 2">
            <a:extLst>
              <a:ext uri="{FF2B5EF4-FFF2-40B4-BE49-F238E27FC236}">
                <a16:creationId xmlns:a16="http://schemas.microsoft.com/office/drawing/2014/main" id="{D3E1B44D-22FF-3A4C-B409-FEE47B78C998}"/>
              </a:ext>
            </a:extLst>
          </p:cNvPr>
          <p:cNvSpPr>
            <a:spLocks noGrp="1"/>
          </p:cNvSpPr>
          <p:nvPr>
            <p:ph type="body" orient="vert" idx="1"/>
          </p:nvPr>
        </p:nvSpPr>
        <p:spPr>
          <a:xfrm>
            <a:off x="838200" y="365125"/>
            <a:ext cx="7734300" cy="5811838"/>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89ABAE57-A47E-5A4C-8E8B-6909215E6E10}"/>
              </a:ext>
            </a:extLst>
          </p:cNvPr>
          <p:cNvSpPr>
            <a:spLocks noGrp="1"/>
          </p:cNvSpPr>
          <p:nvPr>
            <p:ph type="dt" sz="half" idx="10"/>
          </p:nvPr>
        </p:nvSpPr>
        <p:spPr/>
        <p:txBody>
          <a:bodyPr/>
          <a:lstStyle/>
          <a:p>
            <a:fld id="{D749A15B-3178-3647-8CCA-1FA5A2C3F1E9}" type="datetimeFigureOut">
              <a:rPr lang="ru-RU" smtClean="0"/>
              <a:t>24.05.2022</a:t>
            </a:fld>
            <a:endParaRPr lang="ru-RU"/>
          </a:p>
        </p:txBody>
      </p:sp>
      <p:sp>
        <p:nvSpPr>
          <p:cNvPr id="5" name="Нижний колонтитул 4">
            <a:extLst>
              <a:ext uri="{FF2B5EF4-FFF2-40B4-BE49-F238E27FC236}">
                <a16:creationId xmlns:a16="http://schemas.microsoft.com/office/drawing/2014/main" id="{F26C5F12-1AF6-FE45-91F2-6EC15EF58DD6}"/>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C3155035-8287-6C40-8F1B-517437C8674F}"/>
              </a:ext>
            </a:extLst>
          </p:cNvPr>
          <p:cNvSpPr>
            <a:spLocks noGrp="1"/>
          </p:cNvSpPr>
          <p:nvPr>
            <p:ph type="sldNum" sz="quarter" idx="12"/>
          </p:nvPr>
        </p:nvSpPr>
        <p:spPr/>
        <p:txBody>
          <a:bodyPr/>
          <a:lstStyle/>
          <a:p>
            <a:fld id="{935C3B0F-E966-7940-A126-DF906AE46ACE}" type="slidenum">
              <a:rPr lang="ru-RU" smtClean="0"/>
              <a:t>‹#›</a:t>
            </a:fld>
            <a:endParaRPr lang="ru-RU"/>
          </a:p>
        </p:txBody>
      </p:sp>
    </p:spTree>
    <p:extLst>
      <p:ext uri="{BB962C8B-B14F-4D97-AF65-F5344CB8AC3E}">
        <p14:creationId xmlns:p14="http://schemas.microsoft.com/office/powerpoint/2010/main" val="38237317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60368D6-5CB5-744C-9588-25D6A610F88E}"/>
              </a:ext>
            </a:extLst>
          </p:cNvPr>
          <p:cNvSpPr>
            <a:spLocks noGrp="1"/>
          </p:cNvSpPr>
          <p:nvPr>
            <p:ph type="title"/>
          </p:nvPr>
        </p:nvSpPr>
        <p:spPr/>
        <p:txBody>
          <a:bodyPr/>
          <a:lstStyle/>
          <a:p>
            <a:r>
              <a:rPr lang="ru-RU"/>
              <a:t>Образец заголовка</a:t>
            </a:r>
          </a:p>
        </p:txBody>
      </p:sp>
      <p:sp>
        <p:nvSpPr>
          <p:cNvPr id="3" name="Объект 2">
            <a:extLst>
              <a:ext uri="{FF2B5EF4-FFF2-40B4-BE49-F238E27FC236}">
                <a16:creationId xmlns:a16="http://schemas.microsoft.com/office/drawing/2014/main" id="{2AAFEF2C-D701-0B47-87A7-E92048CD343C}"/>
              </a:ext>
            </a:extLst>
          </p:cNvPr>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88F5A7E9-F870-6D42-8F3D-5131F398C86F}"/>
              </a:ext>
            </a:extLst>
          </p:cNvPr>
          <p:cNvSpPr>
            <a:spLocks noGrp="1"/>
          </p:cNvSpPr>
          <p:nvPr>
            <p:ph type="dt" sz="half" idx="10"/>
          </p:nvPr>
        </p:nvSpPr>
        <p:spPr/>
        <p:txBody>
          <a:bodyPr/>
          <a:lstStyle/>
          <a:p>
            <a:fld id="{D749A15B-3178-3647-8CCA-1FA5A2C3F1E9}" type="datetimeFigureOut">
              <a:rPr lang="ru-RU" smtClean="0"/>
              <a:t>24.05.2022</a:t>
            </a:fld>
            <a:endParaRPr lang="ru-RU"/>
          </a:p>
        </p:txBody>
      </p:sp>
      <p:sp>
        <p:nvSpPr>
          <p:cNvPr id="5" name="Нижний колонтитул 4">
            <a:extLst>
              <a:ext uri="{FF2B5EF4-FFF2-40B4-BE49-F238E27FC236}">
                <a16:creationId xmlns:a16="http://schemas.microsoft.com/office/drawing/2014/main" id="{A4E8A5D5-D739-574F-81D1-156134727CAB}"/>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BD85EF15-9158-B446-9608-B56977694353}"/>
              </a:ext>
            </a:extLst>
          </p:cNvPr>
          <p:cNvSpPr>
            <a:spLocks noGrp="1"/>
          </p:cNvSpPr>
          <p:nvPr>
            <p:ph type="sldNum" sz="quarter" idx="12"/>
          </p:nvPr>
        </p:nvSpPr>
        <p:spPr/>
        <p:txBody>
          <a:bodyPr/>
          <a:lstStyle/>
          <a:p>
            <a:fld id="{935C3B0F-E966-7940-A126-DF906AE46ACE}" type="slidenum">
              <a:rPr lang="ru-RU" smtClean="0"/>
              <a:t>‹#›</a:t>
            </a:fld>
            <a:endParaRPr lang="ru-RU"/>
          </a:p>
        </p:txBody>
      </p:sp>
    </p:spTree>
    <p:extLst>
      <p:ext uri="{BB962C8B-B14F-4D97-AF65-F5344CB8AC3E}">
        <p14:creationId xmlns:p14="http://schemas.microsoft.com/office/powerpoint/2010/main" val="15769358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025F7AB-C6AA-0A42-BA22-B99A0FC4F1CB}"/>
              </a:ext>
            </a:extLst>
          </p:cNvPr>
          <p:cNvSpPr>
            <a:spLocks noGrp="1"/>
          </p:cNvSpPr>
          <p:nvPr>
            <p:ph type="title"/>
          </p:nvPr>
        </p:nvSpPr>
        <p:spPr>
          <a:xfrm>
            <a:off x="831850" y="1709738"/>
            <a:ext cx="10515600" cy="2852737"/>
          </a:xfrm>
        </p:spPr>
        <p:txBody>
          <a:bodyPr anchor="b"/>
          <a:lstStyle>
            <a:lvl1pPr>
              <a:defRPr sz="6000"/>
            </a:lvl1pPr>
          </a:lstStyle>
          <a:p>
            <a:r>
              <a:rPr lang="ru-RU"/>
              <a:t>Образец заголовка</a:t>
            </a:r>
          </a:p>
        </p:txBody>
      </p:sp>
      <p:sp>
        <p:nvSpPr>
          <p:cNvPr id="3" name="Текст 2">
            <a:extLst>
              <a:ext uri="{FF2B5EF4-FFF2-40B4-BE49-F238E27FC236}">
                <a16:creationId xmlns:a16="http://schemas.microsoft.com/office/drawing/2014/main" id="{72F07AAC-7D15-AD4E-B4E2-BD9B118938D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a:t>Образец текста</a:t>
            </a:r>
          </a:p>
        </p:txBody>
      </p:sp>
      <p:sp>
        <p:nvSpPr>
          <p:cNvPr id="4" name="Дата 3">
            <a:extLst>
              <a:ext uri="{FF2B5EF4-FFF2-40B4-BE49-F238E27FC236}">
                <a16:creationId xmlns:a16="http://schemas.microsoft.com/office/drawing/2014/main" id="{213843E5-6D59-8D45-9744-F8EA48E97FFF}"/>
              </a:ext>
            </a:extLst>
          </p:cNvPr>
          <p:cNvSpPr>
            <a:spLocks noGrp="1"/>
          </p:cNvSpPr>
          <p:nvPr>
            <p:ph type="dt" sz="half" idx="10"/>
          </p:nvPr>
        </p:nvSpPr>
        <p:spPr/>
        <p:txBody>
          <a:bodyPr/>
          <a:lstStyle/>
          <a:p>
            <a:fld id="{D749A15B-3178-3647-8CCA-1FA5A2C3F1E9}" type="datetimeFigureOut">
              <a:rPr lang="ru-RU" smtClean="0"/>
              <a:t>24.05.2022</a:t>
            </a:fld>
            <a:endParaRPr lang="ru-RU"/>
          </a:p>
        </p:txBody>
      </p:sp>
      <p:sp>
        <p:nvSpPr>
          <p:cNvPr id="5" name="Нижний колонтитул 4">
            <a:extLst>
              <a:ext uri="{FF2B5EF4-FFF2-40B4-BE49-F238E27FC236}">
                <a16:creationId xmlns:a16="http://schemas.microsoft.com/office/drawing/2014/main" id="{2A75DC50-74D9-5D48-8483-A11B8843757D}"/>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E7C0FDD6-2D36-C94D-8B4E-3CDE4E070C76}"/>
              </a:ext>
            </a:extLst>
          </p:cNvPr>
          <p:cNvSpPr>
            <a:spLocks noGrp="1"/>
          </p:cNvSpPr>
          <p:nvPr>
            <p:ph type="sldNum" sz="quarter" idx="12"/>
          </p:nvPr>
        </p:nvSpPr>
        <p:spPr/>
        <p:txBody>
          <a:bodyPr/>
          <a:lstStyle/>
          <a:p>
            <a:fld id="{935C3B0F-E966-7940-A126-DF906AE46ACE}" type="slidenum">
              <a:rPr lang="ru-RU" smtClean="0"/>
              <a:t>‹#›</a:t>
            </a:fld>
            <a:endParaRPr lang="ru-RU"/>
          </a:p>
        </p:txBody>
      </p:sp>
    </p:spTree>
    <p:extLst>
      <p:ext uri="{BB962C8B-B14F-4D97-AF65-F5344CB8AC3E}">
        <p14:creationId xmlns:p14="http://schemas.microsoft.com/office/powerpoint/2010/main" val="9681552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CD0051B-D816-6E4D-ACF4-0BED0DC97F35}"/>
              </a:ext>
            </a:extLst>
          </p:cNvPr>
          <p:cNvSpPr>
            <a:spLocks noGrp="1"/>
          </p:cNvSpPr>
          <p:nvPr>
            <p:ph type="title"/>
          </p:nvPr>
        </p:nvSpPr>
        <p:spPr/>
        <p:txBody>
          <a:bodyPr/>
          <a:lstStyle/>
          <a:p>
            <a:r>
              <a:rPr lang="ru-RU"/>
              <a:t>Образец заголовка</a:t>
            </a:r>
          </a:p>
        </p:txBody>
      </p:sp>
      <p:sp>
        <p:nvSpPr>
          <p:cNvPr id="3" name="Объект 2">
            <a:extLst>
              <a:ext uri="{FF2B5EF4-FFF2-40B4-BE49-F238E27FC236}">
                <a16:creationId xmlns:a16="http://schemas.microsoft.com/office/drawing/2014/main" id="{E1D16453-598A-2F4E-8462-FB3DA411B49E}"/>
              </a:ext>
            </a:extLst>
          </p:cNvPr>
          <p:cNvSpPr>
            <a:spLocks noGrp="1"/>
          </p:cNvSpPr>
          <p:nvPr>
            <p:ph sz="half" idx="1"/>
          </p:nvPr>
        </p:nvSpPr>
        <p:spPr>
          <a:xfrm>
            <a:off x="838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Объект 3">
            <a:extLst>
              <a:ext uri="{FF2B5EF4-FFF2-40B4-BE49-F238E27FC236}">
                <a16:creationId xmlns:a16="http://schemas.microsoft.com/office/drawing/2014/main" id="{B410AA72-7D28-274C-B043-81C09BBBA9BD}"/>
              </a:ext>
            </a:extLst>
          </p:cNvPr>
          <p:cNvSpPr>
            <a:spLocks noGrp="1"/>
          </p:cNvSpPr>
          <p:nvPr>
            <p:ph sz="half" idx="2"/>
          </p:nvPr>
        </p:nvSpPr>
        <p:spPr>
          <a:xfrm>
            <a:off x="6172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Дата 4">
            <a:extLst>
              <a:ext uri="{FF2B5EF4-FFF2-40B4-BE49-F238E27FC236}">
                <a16:creationId xmlns:a16="http://schemas.microsoft.com/office/drawing/2014/main" id="{44EA5F38-1431-9A46-B390-EE65CBA034AC}"/>
              </a:ext>
            </a:extLst>
          </p:cNvPr>
          <p:cNvSpPr>
            <a:spLocks noGrp="1"/>
          </p:cNvSpPr>
          <p:nvPr>
            <p:ph type="dt" sz="half" idx="10"/>
          </p:nvPr>
        </p:nvSpPr>
        <p:spPr/>
        <p:txBody>
          <a:bodyPr/>
          <a:lstStyle/>
          <a:p>
            <a:fld id="{D749A15B-3178-3647-8CCA-1FA5A2C3F1E9}" type="datetimeFigureOut">
              <a:rPr lang="ru-RU" smtClean="0"/>
              <a:t>24.05.2022</a:t>
            </a:fld>
            <a:endParaRPr lang="ru-RU"/>
          </a:p>
        </p:txBody>
      </p:sp>
      <p:sp>
        <p:nvSpPr>
          <p:cNvPr id="6" name="Нижний колонтитул 5">
            <a:extLst>
              <a:ext uri="{FF2B5EF4-FFF2-40B4-BE49-F238E27FC236}">
                <a16:creationId xmlns:a16="http://schemas.microsoft.com/office/drawing/2014/main" id="{BDCA9590-F59D-AB46-872D-252C2C53FEEF}"/>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CB8EEF53-63E4-5D4C-9821-D8A29B06C2AC}"/>
              </a:ext>
            </a:extLst>
          </p:cNvPr>
          <p:cNvSpPr>
            <a:spLocks noGrp="1"/>
          </p:cNvSpPr>
          <p:nvPr>
            <p:ph type="sldNum" sz="quarter" idx="12"/>
          </p:nvPr>
        </p:nvSpPr>
        <p:spPr/>
        <p:txBody>
          <a:bodyPr/>
          <a:lstStyle/>
          <a:p>
            <a:fld id="{935C3B0F-E966-7940-A126-DF906AE46ACE}" type="slidenum">
              <a:rPr lang="ru-RU" smtClean="0"/>
              <a:t>‹#›</a:t>
            </a:fld>
            <a:endParaRPr lang="ru-RU"/>
          </a:p>
        </p:txBody>
      </p:sp>
    </p:spTree>
    <p:extLst>
      <p:ext uri="{BB962C8B-B14F-4D97-AF65-F5344CB8AC3E}">
        <p14:creationId xmlns:p14="http://schemas.microsoft.com/office/powerpoint/2010/main" val="14188316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4E38F76-3CD0-9941-BEF4-FC3DD22942D6}"/>
              </a:ext>
            </a:extLst>
          </p:cNvPr>
          <p:cNvSpPr>
            <a:spLocks noGrp="1"/>
          </p:cNvSpPr>
          <p:nvPr>
            <p:ph type="title"/>
          </p:nvPr>
        </p:nvSpPr>
        <p:spPr>
          <a:xfrm>
            <a:off x="839788" y="365125"/>
            <a:ext cx="10515600" cy="1325563"/>
          </a:xfrm>
        </p:spPr>
        <p:txBody>
          <a:bodyPr/>
          <a:lstStyle/>
          <a:p>
            <a:r>
              <a:rPr lang="ru-RU"/>
              <a:t>Образец заголовка</a:t>
            </a:r>
          </a:p>
        </p:txBody>
      </p:sp>
      <p:sp>
        <p:nvSpPr>
          <p:cNvPr id="3" name="Текст 2">
            <a:extLst>
              <a:ext uri="{FF2B5EF4-FFF2-40B4-BE49-F238E27FC236}">
                <a16:creationId xmlns:a16="http://schemas.microsoft.com/office/drawing/2014/main" id="{470B1B0C-1A67-914F-BE35-4CA1541139B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Объект 3">
            <a:extLst>
              <a:ext uri="{FF2B5EF4-FFF2-40B4-BE49-F238E27FC236}">
                <a16:creationId xmlns:a16="http://schemas.microsoft.com/office/drawing/2014/main" id="{50311658-4F62-104D-AD92-9F292175965E}"/>
              </a:ext>
            </a:extLst>
          </p:cNvPr>
          <p:cNvSpPr>
            <a:spLocks noGrp="1"/>
          </p:cNvSpPr>
          <p:nvPr>
            <p:ph sz="half" idx="2"/>
          </p:nvPr>
        </p:nvSpPr>
        <p:spPr>
          <a:xfrm>
            <a:off x="839788" y="2505075"/>
            <a:ext cx="5157787"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Текст 4">
            <a:extLst>
              <a:ext uri="{FF2B5EF4-FFF2-40B4-BE49-F238E27FC236}">
                <a16:creationId xmlns:a16="http://schemas.microsoft.com/office/drawing/2014/main" id="{066443A1-45A7-694C-8483-27E5C24E341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Объект 5">
            <a:extLst>
              <a:ext uri="{FF2B5EF4-FFF2-40B4-BE49-F238E27FC236}">
                <a16:creationId xmlns:a16="http://schemas.microsoft.com/office/drawing/2014/main" id="{2184FB3C-0F11-9347-9717-E31F7B39A9E3}"/>
              </a:ext>
            </a:extLst>
          </p:cNvPr>
          <p:cNvSpPr>
            <a:spLocks noGrp="1"/>
          </p:cNvSpPr>
          <p:nvPr>
            <p:ph sz="quarter" idx="4"/>
          </p:nvPr>
        </p:nvSpPr>
        <p:spPr>
          <a:xfrm>
            <a:off x="6172200" y="2505075"/>
            <a:ext cx="5183188"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7" name="Дата 6">
            <a:extLst>
              <a:ext uri="{FF2B5EF4-FFF2-40B4-BE49-F238E27FC236}">
                <a16:creationId xmlns:a16="http://schemas.microsoft.com/office/drawing/2014/main" id="{752A9EF7-D04D-9148-8610-516D1C58BFE3}"/>
              </a:ext>
            </a:extLst>
          </p:cNvPr>
          <p:cNvSpPr>
            <a:spLocks noGrp="1"/>
          </p:cNvSpPr>
          <p:nvPr>
            <p:ph type="dt" sz="half" idx="10"/>
          </p:nvPr>
        </p:nvSpPr>
        <p:spPr/>
        <p:txBody>
          <a:bodyPr/>
          <a:lstStyle/>
          <a:p>
            <a:fld id="{D749A15B-3178-3647-8CCA-1FA5A2C3F1E9}" type="datetimeFigureOut">
              <a:rPr lang="ru-RU" smtClean="0"/>
              <a:t>24.05.2022</a:t>
            </a:fld>
            <a:endParaRPr lang="ru-RU"/>
          </a:p>
        </p:txBody>
      </p:sp>
      <p:sp>
        <p:nvSpPr>
          <p:cNvPr id="8" name="Нижний колонтитул 7">
            <a:extLst>
              <a:ext uri="{FF2B5EF4-FFF2-40B4-BE49-F238E27FC236}">
                <a16:creationId xmlns:a16="http://schemas.microsoft.com/office/drawing/2014/main" id="{0D2A9F16-67DA-854C-A8FD-FE963FDD3AFD}"/>
              </a:ext>
            </a:extLst>
          </p:cNvPr>
          <p:cNvSpPr>
            <a:spLocks noGrp="1"/>
          </p:cNvSpPr>
          <p:nvPr>
            <p:ph type="ftr" sz="quarter" idx="11"/>
          </p:nvPr>
        </p:nvSpPr>
        <p:spPr/>
        <p:txBody>
          <a:bodyPr/>
          <a:lstStyle/>
          <a:p>
            <a:endParaRPr lang="ru-RU"/>
          </a:p>
        </p:txBody>
      </p:sp>
      <p:sp>
        <p:nvSpPr>
          <p:cNvPr id="9" name="Номер слайда 8">
            <a:extLst>
              <a:ext uri="{FF2B5EF4-FFF2-40B4-BE49-F238E27FC236}">
                <a16:creationId xmlns:a16="http://schemas.microsoft.com/office/drawing/2014/main" id="{29E453DE-EFAD-5B47-AC27-2FC5593798E0}"/>
              </a:ext>
            </a:extLst>
          </p:cNvPr>
          <p:cNvSpPr>
            <a:spLocks noGrp="1"/>
          </p:cNvSpPr>
          <p:nvPr>
            <p:ph type="sldNum" sz="quarter" idx="12"/>
          </p:nvPr>
        </p:nvSpPr>
        <p:spPr/>
        <p:txBody>
          <a:bodyPr/>
          <a:lstStyle/>
          <a:p>
            <a:fld id="{935C3B0F-E966-7940-A126-DF906AE46ACE}" type="slidenum">
              <a:rPr lang="ru-RU" smtClean="0"/>
              <a:t>‹#›</a:t>
            </a:fld>
            <a:endParaRPr lang="ru-RU"/>
          </a:p>
        </p:txBody>
      </p:sp>
    </p:spTree>
    <p:extLst>
      <p:ext uri="{BB962C8B-B14F-4D97-AF65-F5344CB8AC3E}">
        <p14:creationId xmlns:p14="http://schemas.microsoft.com/office/powerpoint/2010/main" val="39727729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7928BA1-8E17-8243-BDA9-AD87091641C8}"/>
              </a:ext>
            </a:extLst>
          </p:cNvPr>
          <p:cNvSpPr>
            <a:spLocks noGrp="1"/>
          </p:cNvSpPr>
          <p:nvPr>
            <p:ph type="title"/>
          </p:nvPr>
        </p:nvSpPr>
        <p:spPr/>
        <p:txBody>
          <a:bodyPr/>
          <a:lstStyle/>
          <a:p>
            <a:r>
              <a:rPr lang="ru-RU"/>
              <a:t>Образец заголовка</a:t>
            </a:r>
          </a:p>
        </p:txBody>
      </p:sp>
      <p:sp>
        <p:nvSpPr>
          <p:cNvPr id="3" name="Дата 2">
            <a:extLst>
              <a:ext uri="{FF2B5EF4-FFF2-40B4-BE49-F238E27FC236}">
                <a16:creationId xmlns:a16="http://schemas.microsoft.com/office/drawing/2014/main" id="{E454E12C-DA9F-C445-8591-833A59BE77F4}"/>
              </a:ext>
            </a:extLst>
          </p:cNvPr>
          <p:cNvSpPr>
            <a:spLocks noGrp="1"/>
          </p:cNvSpPr>
          <p:nvPr>
            <p:ph type="dt" sz="half" idx="10"/>
          </p:nvPr>
        </p:nvSpPr>
        <p:spPr/>
        <p:txBody>
          <a:bodyPr/>
          <a:lstStyle/>
          <a:p>
            <a:fld id="{D749A15B-3178-3647-8CCA-1FA5A2C3F1E9}" type="datetimeFigureOut">
              <a:rPr lang="ru-RU" smtClean="0"/>
              <a:t>24.05.2022</a:t>
            </a:fld>
            <a:endParaRPr lang="ru-RU"/>
          </a:p>
        </p:txBody>
      </p:sp>
      <p:sp>
        <p:nvSpPr>
          <p:cNvPr id="4" name="Нижний колонтитул 3">
            <a:extLst>
              <a:ext uri="{FF2B5EF4-FFF2-40B4-BE49-F238E27FC236}">
                <a16:creationId xmlns:a16="http://schemas.microsoft.com/office/drawing/2014/main" id="{8C569A7F-ED26-0246-9079-07F5A916255A}"/>
              </a:ext>
            </a:extLst>
          </p:cNvPr>
          <p:cNvSpPr>
            <a:spLocks noGrp="1"/>
          </p:cNvSpPr>
          <p:nvPr>
            <p:ph type="ftr" sz="quarter" idx="11"/>
          </p:nvPr>
        </p:nvSpPr>
        <p:spPr/>
        <p:txBody>
          <a:bodyPr/>
          <a:lstStyle/>
          <a:p>
            <a:endParaRPr lang="ru-RU"/>
          </a:p>
        </p:txBody>
      </p:sp>
      <p:sp>
        <p:nvSpPr>
          <p:cNvPr id="5" name="Номер слайда 4">
            <a:extLst>
              <a:ext uri="{FF2B5EF4-FFF2-40B4-BE49-F238E27FC236}">
                <a16:creationId xmlns:a16="http://schemas.microsoft.com/office/drawing/2014/main" id="{877177EC-9D4D-444F-997B-7D1D53B6492C}"/>
              </a:ext>
            </a:extLst>
          </p:cNvPr>
          <p:cNvSpPr>
            <a:spLocks noGrp="1"/>
          </p:cNvSpPr>
          <p:nvPr>
            <p:ph type="sldNum" sz="quarter" idx="12"/>
          </p:nvPr>
        </p:nvSpPr>
        <p:spPr/>
        <p:txBody>
          <a:bodyPr/>
          <a:lstStyle/>
          <a:p>
            <a:fld id="{935C3B0F-E966-7940-A126-DF906AE46ACE}" type="slidenum">
              <a:rPr lang="ru-RU" smtClean="0"/>
              <a:t>‹#›</a:t>
            </a:fld>
            <a:endParaRPr lang="ru-RU"/>
          </a:p>
        </p:txBody>
      </p:sp>
    </p:spTree>
    <p:extLst>
      <p:ext uri="{BB962C8B-B14F-4D97-AF65-F5344CB8AC3E}">
        <p14:creationId xmlns:p14="http://schemas.microsoft.com/office/powerpoint/2010/main" val="24162397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a:extLst>
              <a:ext uri="{FF2B5EF4-FFF2-40B4-BE49-F238E27FC236}">
                <a16:creationId xmlns:a16="http://schemas.microsoft.com/office/drawing/2014/main" id="{8C6E114F-25C3-B648-813F-8125307DF38C}"/>
              </a:ext>
            </a:extLst>
          </p:cNvPr>
          <p:cNvSpPr>
            <a:spLocks noGrp="1"/>
          </p:cNvSpPr>
          <p:nvPr>
            <p:ph type="dt" sz="half" idx="10"/>
          </p:nvPr>
        </p:nvSpPr>
        <p:spPr/>
        <p:txBody>
          <a:bodyPr/>
          <a:lstStyle/>
          <a:p>
            <a:fld id="{D749A15B-3178-3647-8CCA-1FA5A2C3F1E9}" type="datetimeFigureOut">
              <a:rPr lang="ru-RU" smtClean="0"/>
              <a:t>24.05.2022</a:t>
            </a:fld>
            <a:endParaRPr lang="ru-RU"/>
          </a:p>
        </p:txBody>
      </p:sp>
      <p:sp>
        <p:nvSpPr>
          <p:cNvPr id="3" name="Нижний колонтитул 2">
            <a:extLst>
              <a:ext uri="{FF2B5EF4-FFF2-40B4-BE49-F238E27FC236}">
                <a16:creationId xmlns:a16="http://schemas.microsoft.com/office/drawing/2014/main" id="{C90A1C90-3BA2-2E46-847E-0C22EA265BAA}"/>
              </a:ext>
            </a:extLst>
          </p:cNvPr>
          <p:cNvSpPr>
            <a:spLocks noGrp="1"/>
          </p:cNvSpPr>
          <p:nvPr>
            <p:ph type="ftr" sz="quarter" idx="11"/>
          </p:nvPr>
        </p:nvSpPr>
        <p:spPr/>
        <p:txBody>
          <a:bodyPr/>
          <a:lstStyle/>
          <a:p>
            <a:endParaRPr lang="ru-RU"/>
          </a:p>
        </p:txBody>
      </p:sp>
      <p:sp>
        <p:nvSpPr>
          <p:cNvPr id="4" name="Номер слайда 3">
            <a:extLst>
              <a:ext uri="{FF2B5EF4-FFF2-40B4-BE49-F238E27FC236}">
                <a16:creationId xmlns:a16="http://schemas.microsoft.com/office/drawing/2014/main" id="{83DA3292-A4BF-2040-984C-A3A130FC4100}"/>
              </a:ext>
            </a:extLst>
          </p:cNvPr>
          <p:cNvSpPr>
            <a:spLocks noGrp="1"/>
          </p:cNvSpPr>
          <p:nvPr>
            <p:ph type="sldNum" sz="quarter" idx="12"/>
          </p:nvPr>
        </p:nvSpPr>
        <p:spPr/>
        <p:txBody>
          <a:bodyPr/>
          <a:lstStyle/>
          <a:p>
            <a:fld id="{935C3B0F-E966-7940-A126-DF906AE46ACE}" type="slidenum">
              <a:rPr lang="ru-RU" smtClean="0"/>
              <a:t>‹#›</a:t>
            </a:fld>
            <a:endParaRPr lang="ru-RU"/>
          </a:p>
        </p:txBody>
      </p:sp>
    </p:spTree>
    <p:extLst>
      <p:ext uri="{BB962C8B-B14F-4D97-AF65-F5344CB8AC3E}">
        <p14:creationId xmlns:p14="http://schemas.microsoft.com/office/powerpoint/2010/main" val="31563012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9E7BA87-19F4-7541-B676-2CA359DB77D2}"/>
              </a:ext>
            </a:extLst>
          </p:cNvPr>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Объект 2">
            <a:extLst>
              <a:ext uri="{FF2B5EF4-FFF2-40B4-BE49-F238E27FC236}">
                <a16:creationId xmlns:a16="http://schemas.microsoft.com/office/drawing/2014/main" id="{4308607E-28A3-0949-AFA1-99CE6FCB11F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Текст 3">
            <a:extLst>
              <a:ext uri="{FF2B5EF4-FFF2-40B4-BE49-F238E27FC236}">
                <a16:creationId xmlns:a16="http://schemas.microsoft.com/office/drawing/2014/main" id="{2221CF4E-24AA-944A-9253-DDA601C0442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a:extLst>
              <a:ext uri="{FF2B5EF4-FFF2-40B4-BE49-F238E27FC236}">
                <a16:creationId xmlns:a16="http://schemas.microsoft.com/office/drawing/2014/main" id="{33B77707-F991-4446-A365-73194DB269A6}"/>
              </a:ext>
            </a:extLst>
          </p:cNvPr>
          <p:cNvSpPr>
            <a:spLocks noGrp="1"/>
          </p:cNvSpPr>
          <p:nvPr>
            <p:ph type="dt" sz="half" idx="10"/>
          </p:nvPr>
        </p:nvSpPr>
        <p:spPr/>
        <p:txBody>
          <a:bodyPr/>
          <a:lstStyle/>
          <a:p>
            <a:fld id="{D749A15B-3178-3647-8CCA-1FA5A2C3F1E9}" type="datetimeFigureOut">
              <a:rPr lang="ru-RU" smtClean="0"/>
              <a:t>24.05.2022</a:t>
            </a:fld>
            <a:endParaRPr lang="ru-RU"/>
          </a:p>
        </p:txBody>
      </p:sp>
      <p:sp>
        <p:nvSpPr>
          <p:cNvPr id="6" name="Нижний колонтитул 5">
            <a:extLst>
              <a:ext uri="{FF2B5EF4-FFF2-40B4-BE49-F238E27FC236}">
                <a16:creationId xmlns:a16="http://schemas.microsoft.com/office/drawing/2014/main" id="{B4BB041C-9143-524A-9AC5-C1DA58DD2A9B}"/>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E4707A83-9899-B14A-98C8-A3077A5405CD}"/>
              </a:ext>
            </a:extLst>
          </p:cNvPr>
          <p:cNvSpPr>
            <a:spLocks noGrp="1"/>
          </p:cNvSpPr>
          <p:nvPr>
            <p:ph type="sldNum" sz="quarter" idx="12"/>
          </p:nvPr>
        </p:nvSpPr>
        <p:spPr/>
        <p:txBody>
          <a:bodyPr/>
          <a:lstStyle/>
          <a:p>
            <a:fld id="{935C3B0F-E966-7940-A126-DF906AE46ACE}" type="slidenum">
              <a:rPr lang="ru-RU" smtClean="0"/>
              <a:t>‹#›</a:t>
            </a:fld>
            <a:endParaRPr lang="ru-RU"/>
          </a:p>
        </p:txBody>
      </p:sp>
    </p:spTree>
    <p:extLst>
      <p:ext uri="{BB962C8B-B14F-4D97-AF65-F5344CB8AC3E}">
        <p14:creationId xmlns:p14="http://schemas.microsoft.com/office/powerpoint/2010/main" val="42472684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48BC7B3-580D-784F-A1D6-312F99305539}"/>
              </a:ext>
            </a:extLst>
          </p:cNvPr>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Рисунок 2">
            <a:extLst>
              <a:ext uri="{FF2B5EF4-FFF2-40B4-BE49-F238E27FC236}">
                <a16:creationId xmlns:a16="http://schemas.microsoft.com/office/drawing/2014/main" id="{3F056775-C7A6-A644-B797-75C77ACAF7A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Текст 3">
            <a:extLst>
              <a:ext uri="{FF2B5EF4-FFF2-40B4-BE49-F238E27FC236}">
                <a16:creationId xmlns:a16="http://schemas.microsoft.com/office/drawing/2014/main" id="{C57E7943-3005-8F4C-A7E3-DFBD76F7B5C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a:extLst>
              <a:ext uri="{FF2B5EF4-FFF2-40B4-BE49-F238E27FC236}">
                <a16:creationId xmlns:a16="http://schemas.microsoft.com/office/drawing/2014/main" id="{CB36E6B0-2330-0B4C-A1A5-02E9DF671423}"/>
              </a:ext>
            </a:extLst>
          </p:cNvPr>
          <p:cNvSpPr>
            <a:spLocks noGrp="1"/>
          </p:cNvSpPr>
          <p:nvPr>
            <p:ph type="dt" sz="half" idx="10"/>
          </p:nvPr>
        </p:nvSpPr>
        <p:spPr/>
        <p:txBody>
          <a:bodyPr/>
          <a:lstStyle/>
          <a:p>
            <a:fld id="{D749A15B-3178-3647-8CCA-1FA5A2C3F1E9}" type="datetimeFigureOut">
              <a:rPr lang="ru-RU" smtClean="0"/>
              <a:t>24.05.2022</a:t>
            </a:fld>
            <a:endParaRPr lang="ru-RU"/>
          </a:p>
        </p:txBody>
      </p:sp>
      <p:sp>
        <p:nvSpPr>
          <p:cNvPr id="6" name="Нижний колонтитул 5">
            <a:extLst>
              <a:ext uri="{FF2B5EF4-FFF2-40B4-BE49-F238E27FC236}">
                <a16:creationId xmlns:a16="http://schemas.microsoft.com/office/drawing/2014/main" id="{FC380116-EF99-D441-9534-444CCE70236D}"/>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DE5D5FA1-10B0-9F46-AD2B-16EA3BE636F2}"/>
              </a:ext>
            </a:extLst>
          </p:cNvPr>
          <p:cNvSpPr>
            <a:spLocks noGrp="1"/>
          </p:cNvSpPr>
          <p:nvPr>
            <p:ph type="sldNum" sz="quarter" idx="12"/>
          </p:nvPr>
        </p:nvSpPr>
        <p:spPr/>
        <p:txBody>
          <a:bodyPr/>
          <a:lstStyle/>
          <a:p>
            <a:fld id="{935C3B0F-E966-7940-A126-DF906AE46ACE}" type="slidenum">
              <a:rPr lang="ru-RU" smtClean="0"/>
              <a:t>‹#›</a:t>
            </a:fld>
            <a:endParaRPr lang="ru-RU"/>
          </a:p>
        </p:txBody>
      </p:sp>
    </p:spTree>
    <p:extLst>
      <p:ext uri="{BB962C8B-B14F-4D97-AF65-F5344CB8AC3E}">
        <p14:creationId xmlns:p14="http://schemas.microsoft.com/office/powerpoint/2010/main" val="23876985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B8ACE3E-7653-FA45-A9CB-429DA5EFAE3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a:t>Образец заголовка</a:t>
            </a:r>
          </a:p>
        </p:txBody>
      </p:sp>
      <p:sp>
        <p:nvSpPr>
          <p:cNvPr id="3" name="Текст 2">
            <a:extLst>
              <a:ext uri="{FF2B5EF4-FFF2-40B4-BE49-F238E27FC236}">
                <a16:creationId xmlns:a16="http://schemas.microsoft.com/office/drawing/2014/main" id="{31A53F33-AC2C-BD40-AD4A-05E861D14E7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53C023E6-1D06-B945-8688-A56FD8F4518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749A15B-3178-3647-8CCA-1FA5A2C3F1E9}" type="datetimeFigureOut">
              <a:rPr lang="ru-RU" smtClean="0"/>
              <a:t>24.05.2022</a:t>
            </a:fld>
            <a:endParaRPr lang="ru-RU"/>
          </a:p>
        </p:txBody>
      </p:sp>
      <p:sp>
        <p:nvSpPr>
          <p:cNvPr id="5" name="Нижний колонтитул 4">
            <a:extLst>
              <a:ext uri="{FF2B5EF4-FFF2-40B4-BE49-F238E27FC236}">
                <a16:creationId xmlns:a16="http://schemas.microsoft.com/office/drawing/2014/main" id="{950D1C01-07E7-9349-96CB-A37DEA38B3E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Номер слайда 5">
            <a:extLst>
              <a:ext uri="{FF2B5EF4-FFF2-40B4-BE49-F238E27FC236}">
                <a16:creationId xmlns:a16="http://schemas.microsoft.com/office/drawing/2014/main" id="{43C36793-F9E0-0E48-A313-415BFA60463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35C3B0F-E966-7940-A126-DF906AE46ACE}" type="slidenum">
              <a:rPr lang="ru-RU" smtClean="0"/>
              <a:t>‹#›</a:t>
            </a:fld>
            <a:endParaRPr lang="ru-RU"/>
          </a:p>
        </p:txBody>
      </p:sp>
    </p:spTree>
    <p:extLst>
      <p:ext uri="{BB962C8B-B14F-4D97-AF65-F5344CB8AC3E}">
        <p14:creationId xmlns:p14="http://schemas.microsoft.com/office/powerpoint/2010/main" val="364967100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Layout" Target="../slideLayouts/slideLayout2.xml"/><Relationship Id="rId1" Type="http://schemas.openxmlformats.org/officeDocument/2006/relationships/video" Target="https://www.youtube.com/embed/PIl33p9TxY0?feature=oembed"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scrumtrek.ru/blog/kanban/4827/kanban-doska/" TargetMode="External"/><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edu.cleverics.ru/flow-metrics-data-driven-flow-management?utm_source=digital&amp;utm_medium=article&amp;utm_campaign=flowmetrics" TargetMode="External"/><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3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s://faq-ru.kaiten.site/" TargetMode="External"/><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hyperlink" Target="https://scrumtrek.ru/blog/kanban/1360/chto-takoe-kanban-metod-maksimalno-korotko/" TargetMode="External"/><Relationship Id="rId2" Type="http://schemas.openxmlformats.org/officeDocument/2006/relationships/hyperlink" Target="https://scrumtrek.ru/blog/agile-scrum/scrum-glossary/3652/scrum/" TargetMode="Externa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hyperlink" Target="https://ru.kaiten.io/" TargetMode="Externa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44325C8-3385-9048-B04F-9DC0CC7175B7}"/>
              </a:ext>
            </a:extLst>
          </p:cNvPr>
          <p:cNvSpPr>
            <a:spLocks noGrp="1"/>
          </p:cNvSpPr>
          <p:nvPr>
            <p:ph type="ctrTitle"/>
          </p:nvPr>
        </p:nvSpPr>
        <p:spPr>
          <a:xfrm>
            <a:off x="1524000" y="2259723"/>
            <a:ext cx="9144000" cy="1250239"/>
          </a:xfrm>
        </p:spPr>
        <p:txBody>
          <a:bodyPr>
            <a:normAutofit/>
          </a:bodyPr>
          <a:lstStyle/>
          <a:p>
            <a:r>
              <a:rPr lang="en-US" sz="8000" dirty="0">
                <a:solidFill>
                  <a:schemeClr val="accent1"/>
                </a:solidFill>
              </a:rPr>
              <a:t>Kanban</a:t>
            </a:r>
            <a:endParaRPr lang="ru-RU" sz="8000" dirty="0">
              <a:solidFill>
                <a:schemeClr val="accent1"/>
              </a:solidFill>
            </a:endParaRPr>
          </a:p>
        </p:txBody>
      </p:sp>
      <p:sp>
        <p:nvSpPr>
          <p:cNvPr id="3" name="Подзаголовок 2">
            <a:extLst>
              <a:ext uri="{FF2B5EF4-FFF2-40B4-BE49-F238E27FC236}">
                <a16:creationId xmlns:a16="http://schemas.microsoft.com/office/drawing/2014/main" id="{3F4A239C-2F7B-3443-BF8A-80110565D611}"/>
              </a:ext>
            </a:extLst>
          </p:cNvPr>
          <p:cNvSpPr>
            <a:spLocks noGrp="1"/>
          </p:cNvSpPr>
          <p:nvPr>
            <p:ph type="subTitle" idx="1"/>
          </p:nvPr>
        </p:nvSpPr>
        <p:spPr/>
        <p:txBody>
          <a:bodyPr>
            <a:normAutofit lnSpcReduction="10000"/>
          </a:bodyPr>
          <a:lstStyle/>
          <a:p>
            <a:r>
              <a:rPr lang="ru-RU" dirty="0"/>
              <a:t>Метод улучшения процесса</a:t>
            </a:r>
          </a:p>
          <a:p>
            <a:endParaRPr lang="ru-RU" dirty="0"/>
          </a:p>
          <a:p>
            <a:endParaRPr lang="ru-RU" dirty="0"/>
          </a:p>
          <a:p>
            <a:r>
              <a:rPr lang="en-US" dirty="0"/>
              <a:t>© </a:t>
            </a:r>
            <a:r>
              <a:rPr lang="ru-RU" dirty="0"/>
              <a:t>Валерий Студенников</a:t>
            </a:r>
          </a:p>
        </p:txBody>
      </p:sp>
      <p:pic>
        <p:nvPicPr>
          <p:cNvPr id="5" name="Рисунок 4">
            <a:extLst>
              <a:ext uri="{FF2B5EF4-FFF2-40B4-BE49-F238E27FC236}">
                <a16:creationId xmlns:a16="http://schemas.microsoft.com/office/drawing/2014/main" id="{BE6F0A75-AED9-D548-8F89-06654AE65A0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93987" y="181248"/>
            <a:ext cx="3069020" cy="906756"/>
          </a:xfrm>
          <a:prstGeom prst="rect">
            <a:avLst/>
          </a:prstGeom>
        </p:spPr>
      </p:pic>
      <p:sp>
        <p:nvSpPr>
          <p:cNvPr id="6" name="TextBox 5">
            <a:extLst>
              <a:ext uri="{FF2B5EF4-FFF2-40B4-BE49-F238E27FC236}">
                <a16:creationId xmlns:a16="http://schemas.microsoft.com/office/drawing/2014/main" id="{9FC01E9D-0F8C-C342-8B4E-23ECCA7B9B63}"/>
              </a:ext>
            </a:extLst>
          </p:cNvPr>
          <p:cNvSpPr txBox="1"/>
          <p:nvPr/>
        </p:nvSpPr>
        <p:spPr>
          <a:xfrm>
            <a:off x="8118142" y="265294"/>
            <a:ext cx="3742819" cy="369332"/>
          </a:xfrm>
          <a:prstGeom prst="rect">
            <a:avLst/>
          </a:prstGeom>
          <a:noFill/>
        </p:spPr>
        <p:txBody>
          <a:bodyPr wrap="none" rtlCol="0">
            <a:spAutoFit/>
          </a:bodyPr>
          <a:lstStyle/>
          <a:p>
            <a:r>
              <a:rPr lang="ru-RU" dirty="0">
                <a:solidFill>
                  <a:schemeClr val="accent6"/>
                </a:solidFill>
              </a:rPr>
              <a:t>Курс «Менеджмент разработки ПО»</a:t>
            </a:r>
          </a:p>
        </p:txBody>
      </p:sp>
    </p:spTree>
    <p:extLst>
      <p:ext uri="{BB962C8B-B14F-4D97-AF65-F5344CB8AC3E}">
        <p14:creationId xmlns:p14="http://schemas.microsoft.com/office/powerpoint/2010/main" val="15483696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0540FCD-7961-1F43-BD1F-61833D98AF44}"/>
              </a:ext>
            </a:extLst>
          </p:cNvPr>
          <p:cNvSpPr>
            <a:spLocks noGrp="1"/>
          </p:cNvSpPr>
          <p:nvPr>
            <p:ph type="title"/>
          </p:nvPr>
        </p:nvSpPr>
        <p:spPr>
          <a:xfrm>
            <a:off x="838200" y="365125"/>
            <a:ext cx="10515600" cy="932047"/>
          </a:xfrm>
        </p:spPr>
        <p:txBody>
          <a:bodyPr/>
          <a:lstStyle/>
          <a:p>
            <a:r>
              <a:rPr lang="ru-RU" dirty="0"/>
              <a:t>Как начать внедрять </a:t>
            </a:r>
            <a:r>
              <a:rPr lang="en-US" dirty="0"/>
              <a:t>Kanban?</a:t>
            </a:r>
            <a:endParaRPr lang="ru-RU" dirty="0"/>
          </a:p>
        </p:txBody>
      </p:sp>
      <p:sp>
        <p:nvSpPr>
          <p:cNvPr id="3" name="Объект 2">
            <a:extLst>
              <a:ext uri="{FF2B5EF4-FFF2-40B4-BE49-F238E27FC236}">
                <a16:creationId xmlns:a16="http://schemas.microsoft.com/office/drawing/2014/main" id="{17E639D4-1F73-E143-B6B9-6BB8BDC160D8}"/>
              </a:ext>
            </a:extLst>
          </p:cNvPr>
          <p:cNvSpPr>
            <a:spLocks noGrp="1"/>
          </p:cNvSpPr>
          <p:nvPr>
            <p:ph idx="1"/>
          </p:nvPr>
        </p:nvSpPr>
        <p:spPr>
          <a:xfrm>
            <a:off x="838200" y="1499190"/>
            <a:ext cx="10515600" cy="4784651"/>
          </a:xfrm>
        </p:spPr>
        <p:txBody>
          <a:bodyPr>
            <a:normAutofit fontScale="85000" lnSpcReduction="20000"/>
          </a:bodyPr>
          <a:lstStyle/>
          <a:p>
            <a:pPr marL="0" indent="0">
              <a:buNone/>
            </a:pPr>
            <a:r>
              <a:rPr lang="ru-RU" dirty="0"/>
              <a:t>Чтобы </a:t>
            </a:r>
            <a:r>
              <a:rPr lang="en" dirty="0"/>
              <a:t>Kanban-</a:t>
            </a:r>
            <a:r>
              <a:rPr lang="ru-RU" dirty="0"/>
              <a:t>метод начал приносить пользу сделать первые шаги: </a:t>
            </a:r>
          </a:p>
          <a:p>
            <a:r>
              <a:rPr lang="ru-RU" dirty="0"/>
              <a:t>визуализировать рабочий процесс по вашему сервису;</a:t>
            </a:r>
          </a:p>
          <a:p>
            <a:r>
              <a:rPr lang="ru-RU" dirty="0"/>
              <a:t>сделать соответствующую </a:t>
            </a:r>
            <a:r>
              <a:rPr lang="en" dirty="0"/>
              <a:t>Kanban-</a:t>
            </a:r>
            <a:r>
              <a:rPr lang="ru-RU" dirty="0"/>
              <a:t>доску;</a:t>
            </a:r>
          </a:p>
          <a:p>
            <a:r>
              <a:rPr lang="ru-RU" dirty="0"/>
              <a:t>разместить на ней все текущие работы;</a:t>
            </a:r>
          </a:p>
          <a:p>
            <a:pPr marL="0" indent="0">
              <a:buNone/>
            </a:pPr>
            <a:endParaRPr lang="ru-RU" dirty="0"/>
          </a:p>
          <a:p>
            <a:pPr marL="0" indent="0">
              <a:buNone/>
            </a:pPr>
            <a:r>
              <a:rPr lang="ru-RU" dirty="0"/>
              <a:t>На этом первом шаге применения </a:t>
            </a:r>
            <a:r>
              <a:rPr lang="en" dirty="0"/>
              <a:t>Kanban-</a:t>
            </a:r>
            <a:r>
              <a:rPr lang="ru-RU" dirty="0"/>
              <a:t>метода многие компании и останавливаются, но даже это приносит пользу. Такого рода реализацию называют </a:t>
            </a:r>
            <a:r>
              <a:rPr lang="ru-RU" b="1" dirty="0"/>
              <a:t>прото-канбан</a:t>
            </a:r>
            <a:r>
              <a:rPr lang="en-US" b="1" dirty="0"/>
              <a:t>.</a:t>
            </a:r>
            <a:r>
              <a:rPr lang="ru-RU" dirty="0"/>
              <a:t> </a:t>
            </a:r>
            <a:r>
              <a:rPr lang="en-US" dirty="0"/>
              <a:t>О</a:t>
            </a:r>
            <a:r>
              <a:rPr lang="ru-RU" dirty="0"/>
              <a:t>н позволяет увидеть целостную картину происходящего в подразделении и понять, где кроются системные проблемы.</a:t>
            </a:r>
          </a:p>
          <a:p>
            <a:pPr marL="0" indent="0">
              <a:buNone/>
            </a:pPr>
            <a:endParaRPr lang="ru-RU" dirty="0"/>
          </a:p>
          <a:p>
            <a:pPr marL="0" indent="0">
              <a:buNone/>
            </a:pPr>
            <a:r>
              <a:rPr lang="ru-RU" dirty="0"/>
              <a:t>Вы можете пойти дальше и использовать другие инструменты </a:t>
            </a:r>
            <a:r>
              <a:rPr lang="en" dirty="0"/>
              <a:t>Kanban-</a:t>
            </a:r>
            <a:r>
              <a:rPr lang="ru-RU" dirty="0"/>
              <a:t>метода: </a:t>
            </a:r>
            <a:r>
              <a:rPr lang="en" dirty="0"/>
              <a:t>WIP-</a:t>
            </a:r>
            <a:r>
              <a:rPr lang="ru-RU" dirty="0"/>
              <a:t>лимиты, метрики, управление потоком, каденции и т.д. Но можете этого и не делать. Решение полностью за вами. Когда будете готовы к этому, тогда и используйте.</a:t>
            </a:r>
          </a:p>
          <a:p>
            <a:pPr marL="0" indent="0">
              <a:buNone/>
            </a:pPr>
            <a:endParaRPr lang="ru-RU" dirty="0"/>
          </a:p>
        </p:txBody>
      </p:sp>
    </p:spTree>
    <p:extLst>
      <p:ext uri="{BB962C8B-B14F-4D97-AF65-F5344CB8AC3E}">
        <p14:creationId xmlns:p14="http://schemas.microsoft.com/office/powerpoint/2010/main" val="7654920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C8C9B17-3612-A444-B760-CC8E64634141}"/>
              </a:ext>
            </a:extLst>
          </p:cNvPr>
          <p:cNvSpPr>
            <a:spLocks noGrp="1"/>
          </p:cNvSpPr>
          <p:nvPr>
            <p:ph type="title"/>
          </p:nvPr>
        </p:nvSpPr>
        <p:spPr>
          <a:xfrm>
            <a:off x="443024" y="302736"/>
            <a:ext cx="9275134" cy="728622"/>
          </a:xfrm>
        </p:spPr>
        <p:txBody>
          <a:bodyPr>
            <a:normAutofit/>
          </a:bodyPr>
          <a:lstStyle/>
          <a:p>
            <a:r>
              <a:rPr lang="ru-RU" dirty="0"/>
              <a:t>Шаг 1: осознать и описать процесс</a:t>
            </a:r>
          </a:p>
        </p:txBody>
      </p:sp>
      <p:pic>
        <p:nvPicPr>
          <p:cNvPr id="5" name="Объект 4">
            <a:extLst>
              <a:ext uri="{FF2B5EF4-FFF2-40B4-BE49-F238E27FC236}">
                <a16:creationId xmlns:a16="http://schemas.microsoft.com/office/drawing/2014/main" id="{0883465F-5FE8-5D46-8B33-87BBF528241A}"/>
              </a:ext>
            </a:extLst>
          </p:cNvPr>
          <p:cNvPicPr>
            <a:picLocks noGrp="1" noChangeAspect="1"/>
          </p:cNvPicPr>
          <p:nvPr>
            <p:ph idx="1"/>
          </p:nvPr>
        </p:nvPicPr>
        <p:blipFill>
          <a:blip r:embed="rId2"/>
          <a:stretch>
            <a:fillRect/>
          </a:stretch>
        </p:blipFill>
        <p:spPr>
          <a:xfrm>
            <a:off x="750481" y="3101301"/>
            <a:ext cx="3441414" cy="3441414"/>
          </a:xfrm>
        </p:spPr>
      </p:pic>
      <p:sp>
        <p:nvSpPr>
          <p:cNvPr id="6" name="TextBox 5">
            <a:extLst>
              <a:ext uri="{FF2B5EF4-FFF2-40B4-BE49-F238E27FC236}">
                <a16:creationId xmlns:a16="http://schemas.microsoft.com/office/drawing/2014/main" id="{6743F4EE-681B-0347-94D9-4BDC9EDC0F0D}"/>
              </a:ext>
            </a:extLst>
          </p:cNvPr>
          <p:cNvSpPr txBox="1"/>
          <p:nvPr/>
        </p:nvSpPr>
        <p:spPr>
          <a:xfrm>
            <a:off x="520995" y="1254642"/>
            <a:ext cx="11227981" cy="1846659"/>
          </a:xfrm>
          <a:prstGeom prst="rect">
            <a:avLst/>
          </a:prstGeom>
          <a:noFill/>
        </p:spPr>
        <p:txBody>
          <a:bodyPr wrap="square" rtlCol="0">
            <a:spAutoFit/>
          </a:bodyPr>
          <a:lstStyle/>
          <a:p>
            <a:r>
              <a:rPr lang="ru-RU" sz="2200" dirty="0"/>
              <a:t>Проанализировать процесс, понять «как мы работаем сейчас»:</a:t>
            </a:r>
          </a:p>
          <a:p>
            <a:pPr marL="285750" indent="-285750">
              <a:buFont typeface="Arial" panose="020B0604020202020204" pitchFamily="34" charset="0"/>
              <a:buChar char="•"/>
            </a:pPr>
            <a:r>
              <a:rPr lang="ru-RU" sz="2200" dirty="0"/>
              <a:t>Разбить стадии «производства» </a:t>
            </a:r>
            <a:r>
              <a:rPr lang="en-US" sz="2200" dirty="0"/>
              <a:t>/ «</a:t>
            </a:r>
            <a:r>
              <a:rPr lang="ru-RU" sz="2200" dirty="0"/>
              <a:t>оказания сервиса</a:t>
            </a:r>
            <a:r>
              <a:rPr lang="en-US" sz="2200" dirty="0"/>
              <a:t>»</a:t>
            </a:r>
            <a:r>
              <a:rPr lang="ru-RU" sz="2200" dirty="0"/>
              <a:t> — это будут </a:t>
            </a:r>
            <a:r>
              <a:rPr lang="ru-RU" sz="2200" b="1" dirty="0"/>
              <a:t>колонки </a:t>
            </a:r>
            <a:r>
              <a:rPr lang="ru-RU" sz="2200" dirty="0"/>
              <a:t>доски.</a:t>
            </a:r>
            <a:br>
              <a:rPr lang="ru-RU" sz="2200" dirty="0"/>
            </a:br>
            <a:r>
              <a:rPr lang="ru-RU" sz="2200" dirty="0"/>
              <a:t>Посмотрите на то, что вы делаете, как на сервис. Через какие стадии проходит работа, чтобы сервис был оказан?</a:t>
            </a:r>
          </a:p>
          <a:p>
            <a:pPr marL="285750" indent="-285750">
              <a:buFont typeface="Arial" panose="020B0604020202020204" pitchFamily="34" charset="0"/>
              <a:buChar char="•"/>
            </a:pPr>
            <a:r>
              <a:rPr lang="ru-RU" sz="2200" dirty="0"/>
              <a:t>Выделить классы задач, если у этих задач разные приоритеты — это будут </a:t>
            </a:r>
            <a:r>
              <a:rPr lang="ru-RU" sz="2200" b="1" dirty="0"/>
              <a:t>свимлейны</a:t>
            </a:r>
          </a:p>
        </p:txBody>
      </p:sp>
      <p:pic>
        <p:nvPicPr>
          <p:cNvPr id="8" name="Рисунок 7">
            <a:extLst>
              <a:ext uri="{FF2B5EF4-FFF2-40B4-BE49-F238E27FC236}">
                <a16:creationId xmlns:a16="http://schemas.microsoft.com/office/drawing/2014/main" id="{E9D798DB-830F-2C4B-8144-5148C99A7F68}"/>
              </a:ext>
            </a:extLst>
          </p:cNvPr>
          <p:cNvPicPr>
            <a:picLocks noChangeAspect="1"/>
          </p:cNvPicPr>
          <p:nvPr/>
        </p:nvPicPr>
        <p:blipFill>
          <a:blip r:embed="rId3"/>
          <a:stretch>
            <a:fillRect/>
          </a:stretch>
        </p:blipFill>
        <p:spPr>
          <a:xfrm>
            <a:off x="6896089" y="3022414"/>
            <a:ext cx="4658817" cy="3532850"/>
          </a:xfrm>
          <a:prstGeom prst="rect">
            <a:avLst/>
          </a:prstGeom>
        </p:spPr>
      </p:pic>
      <p:sp>
        <p:nvSpPr>
          <p:cNvPr id="9" name="Стрелка вправо 8">
            <a:extLst>
              <a:ext uri="{FF2B5EF4-FFF2-40B4-BE49-F238E27FC236}">
                <a16:creationId xmlns:a16="http://schemas.microsoft.com/office/drawing/2014/main" id="{8484C19B-6826-B54C-A247-0C5178A11E63}"/>
              </a:ext>
            </a:extLst>
          </p:cNvPr>
          <p:cNvSpPr/>
          <p:nvPr/>
        </p:nvSpPr>
        <p:spPr>
          <a:xfrm>
            <a:off x="4808574" y="4357140"/>
            <a:ext cx="1428306" cy="80807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16557470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BB9DEE5-8796-B049-BC54-A1744EEB47E4}"/>
              </a:ext>
            </a:extLst>
          </p:cNvPr>
          <p:cNvSpPr>
            <a:spLocks noGrp="1"/>
          </p:cNvSpPr>
          <p:nvPr>
            <p:ph type="title"/>
          </p:nvPr>
        </p:nvSpPr>
        <p:spPr>
          <a:xfrm>
            <a:off x="838200" y="365126"/>
            <a:ext cx="10515600" cy="804456"/>
          </a:xfrm>
        </p:spPr>
        <p:txBody>
          <a:bodyPr/>
          <a:lstStyle/>
          <a:p>
            <a:r>
              <a:rPr lang="ru-RU" dirty="0"/>
              <a:t>Стадии процесса</a:t>
            </a:r>
          </a:p>
        </p:txBody>
      </p:sp>
      <p:sp>
        <p:nvSpPr>
          <p:cNvPr id="3" name="Объект 2">
            <a:extLst>
              <a:ext uri="{FF2B5EF4-FFF2-40B4-BE49-F238E27FC236}">
                <a16:creationId xmlns:a16="http://schemas.microsoft.com/office/drawing/2014/main" id="{2CBE87CC-1F58-1842-9F7C-47C999735AAC}"/>
              </a:ext>
            </a:extLst>
          </p:cNvPr>
          <p:cNvSpPr>
            <a:spLocks noGrp="1"/>
          </p:cNvSpPr>
          <p:nvPr>
            <p:ph idx="1"/>
          </p:nvPr>
        </p:nvSpPr>
        <p:spPr>
          <a:xfrm>
            <a:off x="838200" y="1307804"/>
            <a:ext cx="5679558" cy="5369443"/>
          </a:xfrm>
        </p:spPr>
        <p:txBody>
          <a:bodyPr>
            <a:normAutofit fontScale="85000" lnSpcReduction="20000"/>
          </a:bodyPr>
          <a:lstStyle/>
          <a:p>
            <a:r>
              <a:rPr lang="ru-RU" dirty="0"/>
              <a:t>Работа подразделения при реализации продукта или проекта состоит из разных </a:t>
            </a:r>
            <a:r>
              <a:rPr lang="ru-RU" b="1" dirty="0"/>
              <a:t>этапов</a:t>
            </a:r>
            <a:endParaRPr lang="en-US" dirty="0"/>
          </a:p>
          <a:p>
            <a:r>
              <a:rPr lang="ru-RU" dirty="0"/>
              <a:t>На каждом этапе к продукту (проекту) добавляется какая-то </a:t>
            </a:r>
            <a:r>
              <a:rPr lang="ru-RU" b="1" dirty="0"/>
              <a:t>ценность</a:t>
            </a:r>
            <a:r>
              <a:rPr lang="ru-RU" dirty="0"/>
              <a:t>, и, двигаясь от этапа к этапу, появляется все более готовый к использованию продукт (или завершается проект).</a:t>
            </a:r>
          </a:p>
          <a:p>
            <a:r>
              <a:rPr lang="ru-RU" dirty="0"/>
              <a:t>Каждый рабочий этап можно отобразить на доске в виде колонки с соответствующим названием.</a:t>
            </a:r>
            <a:endParaRPr lang="en-US" dirty="0"/>
          </a:p>
          <a:p>
            <a:r>
              <a:rPr lang="ru-RU" i="1" dirty="0"/>
              <a:t>Колонка символизирует действия, работу, которую нужно сделать, чтобы добавить к продукту ценность</a:t>
            </a:r>
            <a:r>
              <a:rPr lang="ru-RU" dirty="0"/>
              <a:t> или продвинуться в реализации проекта.</a:t>
            </a:r>
            <a:endParaRPr lang="en-US" dirty="0"/>
          </a:p>
          <a:p>
            <a:r>
              <a:rPr lang="en-US" b="1" dirty="0"/>
              <a:t>Value Stream</a:t>
            </a:r>
            <a:r>
              <a:rPr lang="en-US" dirty="0"/>
              <a:t> — </a:t>
            </a:r>
            <a:r>
              <a:rPr lang="ru-RU" dirty="0"/>
              <a:t>поток создания ценности</a:t>
            </a:r>
          </a:p>
        </p:txBody>
      </p:sp>
      <p:pic>
        <p:nvPicPr>
          <p:cNvPr id="5" name="Рисунок 4">
            <a:extLst>
              <a:ext uri="{FF2B5EF4-FFF2-40B4-BE49-F238E27FC236}">
                <a16:creationId xmlns:a16="http://schemas.microsoft.com/office/drawing/2014/main" id="{9E6BF9AF-4784-7147-AE00-29670B894973}"/>
              </a:ext>
            </a:extLst>
          </p:cNvPr>
          <p:cNvPicPr>
            <a:picLocks noChangeAspect="1"/>
          </p:cNvPicPr>
          <p:nvPr/>
        </p:nvPicPr>
        <p:blipFill>
          <a:blip r:embed="rId2"/>
          <a:stretch>
            <a:fillRect/>
          </a:stretch>
        </p:blipFill>
        <p:spPr>
          <a:xfrm>
            <a:off x="6857999" y="580071"/>
            <a:ext cx="4816549" cy="5971078"/>
          </a:xfrm>
          <a:prstGeom prst="rect">
            <a:avLst/>
          </a:prstGeom>
        </p:spPr>
      </p:pic>
    </p:spTree>
    <p:extLst>
      <p:ext uri="{BB962C8B-B14F-4D97-AF65-F5344CB8AC3E}">
        <p14:creationId xmlns:p14="http://schemas.microsoft.com/office/powerpoint/2010/main" val="27763629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C2003D8-4505-0D4E-A459-0741260914B3}"/>
              </a:ext>
            </a:extLst>
          </p:cNvPr>
          <p:cNvSpPr>
            <a:spLocks noGrp="1"/>
          </p:cNvSpPr>
          <p:nvPr>
            <p:ph type="title"/>
          </p:nvPr>
        </p:nvSpPr>
        <p:spPr>
          <a:xfrm>
            <a:off x="838200" y="163106"/>
            <a:ext cx="10515600" cy="921415"/>
          </a:xfrm>
        </p:spPr>
        <p:txBody>
          <a:bodyPr/>
          <a:lstStyle/>
          <a:p>
            <a:r>
              <a:rPr lang="ru-RU" dirty="0"/>
              <a:t>Примеры стадий процесса</a:t>
            </a:r>
          </a:p>
        </p:txBody>
      </p:sp>
      <p:sp>
        <p:nvSpPr>
          <p:cNvPr id="3" name="Объект 2">
            <a:extLst>
              <a:ext uri="{FF2B5EF4-FFF2-40B4-BE49-F238E27FC236}">
                <a16:creationId xmlns:a16="http://schemas.microsoft.com/office/drawing/2014/main" id="{23C3E692-0CBC-C949-92C1-D578E6AD36BD}"/>
              </a:ext>
            </a:extLst>
          </p:cNvPr>
          <p:cNvSpPr>
            <a:spLocks noGrp="1"/>
          </p:cNvSpPr>
          <p:nvPr>
            <p:ph idx="1"/>
          </p:nvPr>
        </p:nvSpPr>
        <p:spPr>
          <a:xfrm>
            <a:off x="287080" y="1345018"/>
            <a:ext cx="3242929" cy="5050465"/>
          </a:xfrm>
        </p:spPr>
        <p:txBody>
          <a:bodyPr>
            <a:normAutofit fontScale="92500" lnSpcReduction="20000"/>
          </a:bodyPr>
          <a:lstStyle/>
          <a:p>
            <a:r>
              <a:rPr lang="ru-RU" dirty="0"/>
              <a:t>Разработка</a:t>
            </a:r>
          </a:p>
          <a:p>
            <a:pPr lvl="1"/>
            <a:r>
              <a:rPr lang="ru-RU" dirty="0"/>
              <a:t>Анализ</a:t>
            </a:r>
          </a:p>
          <a:p>
            <a:pPr lvl="1"/>
            <a:r>
              <a:rPr lang="ru-RU" dirty="0"/>
              <a:t>Разработка</a:t>
            </a:r>
          </a:p>
          <a:p>
            <a:pPr lvl="1"/>
            <a:r>
              <a:rPr lang="en-US" dirty="0"/>
              <a:t>Code-review</a:t>
            </a:r>
            <a:endParaRPr lang="ru-RU" dirty="0"/>
          </a:p>
          <a:p>
            <a:pPr lvl="1"/>
            <a:r>
              <a:rPr lang="ru-RU" dirty="0"/>
              <a:t>Тестирование</a:t>
            </a:r>
          </a:p>
          <a:p>
            <a:pPr lvl="1"/>
            <a:r>
              <a:rPr lang="ru-RU" dirty="0"/>
              <a:t>Приёмка</a:t>
            </a:r>
            <a:endParaRPr lang="en-US" dirty="0"/>
          </a:p>
          <a:p>
            <a:r>
              <a:rPr lang="ru-RU" dirty="0"/>
              <a:t>Продажа недвижимости</a:t>
            </a:r>
          </a:p>
          <a:p>
            <a:pPr lvl="1" fontAlgn="base"/>
            <a:r>
              <a:rPr lang="ru-RU" dirty="0"/>
              <a:t>Связались</a:t>
            </a:r>
          </a:p>
          <a:p>
            <a:pPr lvl="1" fontAlgn="base"/>
            <a:r>
              <a:rPr lang="ru-RU" dirty="0"/>
              <a:t>Заинтересованы</a:t>
            </a:r>
          </a:p>
          <a:p>
            <a:pPr lvl="1" fontAlgn="base"/>
            <a:r>
              <a:rPr lang="ru-RU" dirty="0"/>
              <a:t>Переговоры</a:t>
            </a:r>
          </a:p>
          <a:p>
            <a:pPr lvl="1" fontAlgn="base"/>
            <a:r>
              <a:rPr lang="ru-RU" dirty="0"/>
              <a:t>Договор отправлен</a:t>
            </a:r>
          </a:p>
          <a:p>
            <a:pPr lvl="1" fontAlgn="base"/>
            <a:r>
              <a:rPr lang="ru-RU" dirty="0"/>
              <a:t>Договор получен</a:t>
            </a:r>
          </a:p>
          <a:p>
            <a:pPr lvl="1" fontAlgn="base"/>
            <a:r>
              <a:rPr lang="ru-RU" dirty="0"/>
              <a:t>Подписано</a:t>
            </a:r>
          </a:p>
          <a:p>
            <a:pPr lvl="1" fontAlgn="base"/>
            <a:r>
              <a:rPr lang="ru-RU" dirty="0"/>
              <a:t>Сделка закрыта</a:t>
            </a:r>
          </a:p>
          <a:p>
            <a:pPr lvl="1"/>
            <a:endParaRPr lang="ru-RU" dirty="0"/>
          </a:p>
          <a:p>
            <a:endParaRPr lang="ru-RU" dirty="0"/>
          </a:p>
          <a:p>
            <a:pPr lvl="1"/>
            <a:endParaRPr lang="ru-RU" dirty="0"/>
          </a:p>
        </p:txBody>
      </p:sp>
      <p:sp>
        <p:nvSpPr>
          <p:cNvPr id="4" name="Объект 2">
            <a:extLst>
              <a:ext uri="{FF2B5EF4-FFF2-40B4-BE49-F238E27FC236}">
                <a16:creationId xmlns:a16="http://schemas.microsoft.com/office/drawing/2014/main" id="{F57C7501-AE66-F94C-946C-FE20BAAD73D9}"/>
              </a:ext>
            </a:extLst>
          </p:cNvPr>
          <p:cNvSpPr txBox="1">
            <a:spLocks/>
          </p:cNvSpPr>
          <p:nvPr/>
        </p:nvSpPr>
        <p:spPr>
          <a:xfrm>
            <a:off x="3640323" y="1345018"/>
            <a:ext cx="4089547" cy="5734566"/>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ru-RU" dirty="0"/>
              <a:t>Фотосессия</a:t>
            </a:r>
          </a:p>
          <a:p>
            <a:pPr lvl="1" fontAlgn="base"/>
            <a:r>
              <a:rPr lang="ru-RU" dirty="0"/>
              <a:t>Концепция</a:t>
            </a:r>
          </a:p>
          <a:p>
            <a:pPr lvl="1" fontAlgn="base"/>
            <a:r>
              <a:rPr lang="ru-RU" dirty="0"/>
              <a:t>Планирование</a:t>
            </a:r>
          </a:p>
          <a:p>
            <a:pPr lvl="1" fontAlgn="base"/>
            <a:r>
              <a:rPr lang="ru-RU" dirty="0"/>
              <a:t>Запланированное</a:t>
            </a:r>
          </a:p>
          <a:p>
            <a:pPr lvl="1" fontAlgn="base"/>
            <a:r>
              <a:rPr lang="ru-RU" dirty="0"/>
              <a:t>Съёмка</a:t>
            </a:r>
          </a:p>
          <a:p>
            <a:pPr lvl="1" fontAlgn="base"/>
            <a:r>
              <a:rPr lang="ru-RU" dirty="0"/>
              <a:t>Редактирование</a:t>
            </a:r>
          </a:p>
          <a:p>
            <a:pPr lvl="1" fontAlgn="base"/>
            <a:r>
              <a:rPr lang="ru-RU" dirty="0"/>
              <a:t>Отредактировано</a:t>
            </a:r>
          </a:p>
          <a:p>
            <a:pPr lvl="1" fontAlgn="base"/>
            <a:r>
              <a:rPr lang="ru-RU" dirty="0"/>
              <a:t>Передано заказчику</a:t>
            </a:r>
          </a:p>
          <a:p>
            <a:r>
              <a:rPr lang="ru-RU" dirty="0"/>
              <a:t>Производство рекламного видео-ролика</a:t>
            </a:r>
          </a:p>
          <a:p>
            <a:pPr lvl="1"/>
            <a:r>
              <a:rPr lang="ru-RU" dirty="0"/>
              <a:t>Режиссёрский сценарий</a:t>
            </a:r>
          </a:p>
          <a:p>
            <a:pPr lvl="1"/>
            <a:r>
              <a:rPr lang="ru-RU" dirty="0"/>
              <a:t>Съёмка с актёрами</a:t>
            </a:r>
          </a:p>
          <a:p>
            <a:pPr lvl="1"/>
            <a:r>
              <a:rPr lang="ru-RU" dirty="0"/>
              <a:t>Съёмка товара</a:t>
            </a:r>
          </a:p>
          <a:p>
            <a:pPr lvl="1"/>
            <a:r>
              <a:rPr lang="ru-RU" dirty="0"/>
              <a:t>Монтаж</a:t>
            </a:r>
          </a:p>
          <a:p>
            <a:pPr lvl="1"/>
            <a:r>
              <a:rPr lang="ru-RU" dirty="0"/>
              <a:t>Звукокоррекция</a:t>
            </a:r>
          </a:p>
          <a:p>
            <a:pPr lvl="1"/>
            <a:r>
              <a:rPr lang="ru-RU" dirty="0"/>
              <a:t>Цветокоррекция</a:t>
            </a:r>
          </a:p>
          <a:p>
            <a:pPr lvl="1"/>
            <a:r>
              <a:rPr lang="ru-RU" dirty="0"/>
              <a:t>Приёмка заказчиком</a:t>
            </a:r>
          </a:p>
          <a:p>
            <a:pPr lvl="1"/>
            <a:endParaRPr lang="ru-RU" dirty="0"/>
          </a:p>
        </p:txBody>
      </p:sp>
      <p:sp>
        <p:nvSpPr>
          <p:cNvPr id="5" name="Объект 2">
            <a:extLst>
              <a:ext uri="{FF2B5EF4-FFF2-40B4-BE49-F238E27FC236}">
                <a16:creationId xmlns:a16="http://schemas.microsoft.com/office/drawing/2014/main" id="{F836A9DB-5DF9-6843-86DE-A7FFDFFDAC34}"/>
              </a:ext>
            </a:extLst>
          </p:cNvPr>
          <p:cNvSpPr txBox="1">
            <a:spLocks/>
          </p:cNvSpPr>
          <p:nvPr/>
        </p:nvSpPr>
        <p:spPr>
          <a:xfrm>
            <a:off x="7421526" y="1286540"/>
            <a:ext cx="4253024" cy="5571460"/>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ru-RU" dirty="0"/>
              <a:t>Отдел анализа данных</a:t>
            </a:r>
          </a:p>
          <a:p>
            <a:pPr lvl="1"/>
            <a:r>
              <a:rPr lang="ru-RU" dirty="0"/>
              <a:t>первичное исследование</a:t>
            </a:r>
          </a:p>
          <a:p>
            <a:pPr lvl="1"/>
            <a:r>
              <a:rPr lang="ru-RU" dirty="0"/>
              <a:t>аналитика/разработка</a:t>
            </a:r>
          </a:p>
          <a:p>
            <a:pPr lvl="1"/>
            <a:r>
              <a:rPr lang="ru-RU" dirty="0"/>
              <a:t>ревью</a:t>
            </a:r>
          </a:p>
          <a:p>
            <a:pPr lvl="1"/>
            <a:r>
              <a:rPr lang="ru-RU" dirty="0"/>
              <a:t>приёмка</a:t>
            </a:r>
          </a:p>
          <a:p>
            <a:pPr lvl="1"/>
            <a:r>
              <a:rPr lang="ru-RU" dirty="0"/>
              <a:t>готово</a:t>
            </a:r>
          </a:p>
          <a:p>
            <a:r>
              <a:rPr lang="ru-RU" dirty="0"/>
              <a:t>Рекрутмент</a:t>
            </a:r>
          </a:p>
          <a:p>
            <a:pPr lvl="1" fontAlgn="base"/>
            <a:r>
              <a:rPr lang="ru-RU" dirty="0"/>
              <a:t>Поиск кандидатов </a:t>
            </a:r>
            <a:r>
              <a:rPr lang="en-US" dirty="0"/>
              <a:t>/ </a:t>
            </a:r>
            <a:r>
              <a:rPr lang="ru-RU" dirty="0"/>
              <a:t>резюме</a:t>
            </a:r>
          </a:p>
          <a:p>
            <a:pPr lvl="1" fontAlgn="base"/>
            <a:r>
              <a:rPr lang="ru-RU" dirty="0"/>
              <a:t>Скоринг</a:t>
            </a:r>
          </a:p>
          <a:p>
            <a:pPr lvl="1" fontAlgn="base"/>
            <a:r>
              <a:rPr lang="ru-RU" dirty="0"/>
              <a:t>Интервью с </a:t>
            </a:r>
            <a:r>
              <a:rPr lang="en" dirty="0"/>
              <a:t>HR-</a:t>
            </a:r>
            <a:r>
              <a:rPr lang="ru-RU" dirty="0"/>
              <a:t>менеджером</a:t>
            </a:r>
          </a:p>
          <a:p>
            <a:pPr lvl="1" fontAlgn="base"/>
            <a:r>
              <a:rPr lang="ru-RU" dirty="0"/>
              <a:t>Тестовое задание</a:t>
            </a:r>
          </a:p>
          <a:p>
            <a:pPr lvl="1" fontAlgn="base"/>
            <a:r>
              <a:rPr lang="ru-RU" dirty="0"/>
              <a:t>Проверка тестового задания нанимающим менеджером</a:t>
            </a:r>
          </a:p>
          <a:p>
            <a:pPr lvl="1" fontAlgn="base"/>
            <a:r>
              <a:rPr lang="ru-RU" dirty="0"/>
              <a:t>Интервью с руководителем</a:t>
            </a:r>
          </a:p>
          <a:p>
            <a:pPr lvl="1" fontAlgn="base"/>
            <a:r>
              <a:rPr lang="ru-RU" dirty="0"/>
              <a:t>Оффер</a:t>
            </a:r>
          </a:p>
          <a:p>
            <a:pPr lvl="1" fontAlgn="base"/>
            <a:r>
              <a:rPr lang="ru-RU" dirty="0"/>
              <a:t>Подписание документов</a:t>
            </a:r>
          </a:p>
          <a:p>
            <a:pPr lvl="1" fontAlgn="base"/>
            <a:r>
              <a:rPr lang="en-US" dirty="0"/>
              <a:t>Onboarding</a:t>
            </a:r>
            <a:endParaRPr lang="ru-RU" dirty="0"/>
          </a:p>
          <a:p>
            <a:pPr lvl="1"/>
            <a:endParaRPr lang="ru-RU" dirty="0"/>
          </a:p>
          <a:p>
            <a:pPr lvl="1"/>
            <a:endParaRPr lang="ru-RU" dirty="0"/>
          </a:p>
          <a:p>
            <a:pPr lvl="1"/>
            <a:endParaRPr lang="ru-RU" dirty="0"/>
          </a:p>
          <a:p>
            <a:endParaRPr lang="ru-RU" dirty="0"/>
          </a:p>
        </p:txBody>
      </p:sp>
    </p:spTree>
    <p:extLst>
      <p:ext uri="{BB962C8B-B14F-4D97-AF65-F5344CB8AC3E}">
        <p14:creationId xmlns:p14="http://schemas.microsoft.com/office/powerpoint/2010/main" val="8569106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1091EE93-5B78-8144-98BC-FFDB6B7DCCA4}"/>
              </a:ext>
            </a:extLst>
          </p:cNvPr>
          <p:cNvSpPr>
            <a:spLocks noGrp="1"/>
          </p:cNvSpPr>
          <p:nvPr>
            <p:ph type="title"/>
          </p:nvPr>
        </p:nvSpPr>
        <p:spPr>
          <a:xfrm>
            <a:off x="838200" y="365125"/>
            <a:ext cx="10515600" cy="772559"/>
          </a:xfrm>
        </p:spPr>
        <p:txBody>
          <a:bodyPr/>
          <a:lstStyle/>
          <a:p>
            <a:r>
              <a:rPr lang="ru-RU" dirty="0"/>
              <a:t>Оптимальное число колонок</a:t>
            </a:r>
          </a:p>
        </p:txBody>
      </p:sp>
      <p:sp>
        <p:nvSpPr>
          <p:cNvPr id="3" name="Объект 2">
            <a:extLst>
              <a:ext uri="{FF2B5EF4-FFF2-40B4-BE49-F238E27FC236}">
                <a16:creationId xmlns:a16="http://schemas.microsoft.com/office/drawing/2014/main" id="{D63DC5BC-7DEC-CD44-BE39-48AA5D152594}"/>
              </a:ext>
            </a:extLst>
          </p:cNvPr>
          <p:cNvSpPr>
            <a:spLocks noGrp="1"/>
          </p:cNvSpPr>
          <p:nvPr>
            <p:ph idx="1"/>
          </p:nvPr>
        </p:nvSpPr>
        <p:spPr>
          <a:xfrm>
            <a:off x="838200" y="1379058"/>
            <a:ext cx="10515600" cy="1732442"/>
          </a:xfrm>
        </p:spPr>
        <p:txBody>
          <a:bodyPr>
            <a:normAutofit/>
          </a:bodyPr>
          <a:lstStyle/>
          <a:p>
            <a:r>
              <a:rPr lang="ru-RU" sz="2200" dirty="0"/>
              <a:t>Гораздо лучше, если колонок будет не очень много — 5-7 — иначе доска получается перегруженной, и использовать ее сложнее.</a:t>
            </a:r>
          </a:p>
          <a:p>
            <a:r>
              <a:rPr lang="ru-RU" sz="2200" dirty="0"/>
              <a:t>Чтобы упростить доску, можно объединить колонки, в которых над задачей работают одни и те же люди, а конкретные работы указывать на самом стикере в виде чеклиста.</a:t>
            </a:r>
          </a:p>
        </p:txBody>
      </p:sp>
      <p:pic>
        <p:nvPicPr>
          <p:cNvPr id="5" name="Рисунок 4">
            <a:extLst>
              <a:ext uri="{FF2B5EF4-FFF2-40B4-BE49-F238E27FC236}">
                <a16:creationId xmlns:a16="http://schemas.microsoft.com/office/drawing/2014/main" id="{FE60C5D1-7193-9345-A8D1-7B09A4028515}"/>
              </a:ext>
            </a:extLst>
          </p:cNvPr>
          <p:cNvPicPr>
            <a:picLocks noChangeAspect="1"/>
          </p:cNvPicPr>
          <p:nvPr/>
        </p:nvPicPr>
        <p:blipFill>
          <a:blip r:embed="rId2"/>
          <a:stretch>
            <a:fillRect/>
          </a:stretch>
        </p:blipFill>
        <p:spPr>
          <a:xfrm>
            <a:off x="374650" y="3111500"/>
            <a:ext cx="11442700" cy="3746500"/>
          </a:xfrm>
          <a:prstGeom prst="rect">
            <a:avLst/>
          </a:prstGeom>
        </p:spPr>
      </p:pic>
    </p:spTree>
    <p:extLst>
      <p:ext uri="{BB962C8B-B14F-4D97-AF65-F5344CB8AC3E}">
        <p14:creationId xmlns:p14="http://schemas.microsoft.com/office/powerpoint/2010/main" val="29446753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Рисунок 4">
            <a:extLst>
              <a:ext uri="{FF2B5EF4-FFF2-40B4-BE49-F238E27FC236}">
                <a16:creationId xmlns:a16="http://schemas.microsoft.com/office/drawing/2014/main" id="{2FA35C7C-EF78-8949-BEB9-B82668F33B16}"/>
              </a:ext>
            </a:extLst>
          </p:cNvPr>
          <p:cNvPicPr>
            <a:picLocks noChangeAspect="1"/>
          </p:cNvPicPr>
          <p:nvPr/>
        </p:nvPicPr>
        <p:blipFill rotWithShape="1">
          <a:blip r:embed="rId2"/>
          <a:srcRect l="7563" t="6868" r="6445" b="7705"/>
          <a:stretch/>
        </p:blipFill>
        <p:spPr>
          <a:xfrm>
            <a:off x="2029046" y="4146697"/>
            <a:ext cx="7134446" cy="2711303"/>
          </a:xfrm>
          <a:prstGeom prst="rect">
            <a:avLst/>
          </a:prstGeom>
        </p:spPr>
      </p:pic>
      <p:sp>
        <p:nvSpPr>
          <p:cNvPr id="2" name="Заголовок 1">
            <a:extLst>
              <a:ext uri="{FF2B5EF4-FFF2-40B4-BE49-F238E27FC236}">
                <a16:creationId xmlns:a16="http://schemas.microsoft.com/office/drawing/2014/main" id="{B41E15B8-E1AD-4E46-AF75-E8FD8E7D46D3}"/>
              </a:ext>
            </a:extLst>
          </p:cNvPr>
          <p:cNvSpPr>
            <a:spLocks noGrp="1"/>
          </p:cNvSpPr>
          <p:nvPr>
            <p:ph type="title"/>
          </p:nvPr>
        </p:nvSpPr>
        <p:spPr>
          <a:xfrm>
            <a:off x="838200" y="365125"/>
            <a:ext cx="10515600" cy="846987"/>
          </a:xfrm>
        </p:spPr>
        <p:txBody>
          <a:bodyPr/>
          <a:lstStyle/>
          <a:p>
            <a:r>
              <a:rPr lang="ru-RU" dirty="0"/>
              <a:t>Расположение задач внутри колонок</a:t>
            </a:r>
          </a:p>
        </p:txBody>
      </p:sp>
      <p:sp>
        <p:nvSpPr>
          <p:cNvPr id="3" name="Объект 2">
            <a:extLst>
              <a:ext uri="{FF2B5EF4-FFF2-40B4-BE49-F238E27FC236}">
                <a16:creationId xmlns:a16="http://schemas.microsoft.com/office/drawing/2014/main" id="{85F3D227-F6F0-8342-892E-CAD08E1841D3}"/>
              </a:ext>
            </a:extLst>
          </p:cNvPr>
          <p:cNvSpPr>
            <a:spLocks noGrp="1"/>
          </p:cNvSpPr>
          <p:nvPr>
            <p:ph idx="1"/>
          </p:nvPr>
        </p:nvSpPr>
        <p:spPr>
          <a:xfrm>
            <a:off x="838200" y="1212112"/>
            <a:ext cx="10515600" cy="3189879"/>
          </a:xfrm>
        </p:spPr>
        <p:txBody>
          <a:bodyPr>
            <a:normAutofit fontScale="25000" lnSpcReduction="20000"/>
          </a:bodyPr>
          <a:lstStyle/>
          <a:p>
            <a:pPr marL="0" indent="0">
              <a:buNone/>
            </a:pPr>
            <a:r>
              <a:rPr lang="ru-RU" sz="8000" dirty="0"/>
              <a:t>Если располагать карточки на доске по вертикали так, чтобы сверху всегда были самые ценные задачи, а внизу наименее ценные задачи, то каждый момент времени становится абсолютно очевидно, какой задаче надо уделять первостепенное внимание.</a:t>
            </a:r>
          </a:p>
          <a:p>
            <a:pPr marL="0" indent="0">
              <a:buNone/>
            </a:pPr>
            <a:r>
              <a:rPr lang="ru-RU" sz="8000" dirty="0"/>
              <a:t>Например, на этом рисунке самая важная задача, требующая наибольшего внимания находится справа-вверху всей доски.</a:t>
            </a:r>
          </a:p>
          <a:p>
            <a:pPr marL="0" indent="0">
              <a:buNone/>
            </a:pPr>
            <a:r>
              <a:rPr lang="ru-RU" sz="8000" dirty="0"/>
              <a:t>Логика очень простая:</a:t>
            </a:r>
          </a:p>
          <a:p>
            <a:r>
              <a:rPr lang="ru-RU" sz="8000" dirty="0"/>
              <a:t>Задача находится ближе всего к колонке “готово”, то есть еще немного, и мы ее можем завершить, и получить пользу (прибыль, новых клиентов и </a:t>
            </a:r>
            <a:r>
              <a:rPr lang="ru-RU" sz="8000" dirty="0" err="1"/>
              <a:t>тд</a:t>
            </a:r>
            <a:r>
              <a:rPr lang="ru-RU" sz="8000" dirty="0"/>
              <a:t> и т.п.);</a:t>
            </a:r>
          </a:p>
          <a:p>
            <a:r>
              <a:rPr lang="ru-RU" sz="8000" dirty="0"/>
              <a:t>Задача находится выше остальных по шкале “ценность”.</a:t>
            </a:r>
          </a:p>
          <a:p>
            <a:pPr marL="0" indent="0">
              <a:buNone/>
            </a:pPr>
            <a:r>
              <a:rPr lang="ru-RU" sz="8000" dirty="0"/>
              <a:t>Нет смысла начинать новые задачи или разбирать задачи на предыдущих этапах, пока мы не разобрались с этой самой важной задачей на доске.</a:t>
            </a:r>
          </a:p>
          <a:p>
            <a:pPr marL="0" indent="0">
              <a:buNone/>
            </a:pPr>
            <a:endParaRPr lang="ru-RU" dirty="0"/>
          </a:p>
        </p:txBody>
      </p:sp>
    </p:spTree>
    <p:extLst>
      <p:ext uri="{BB962C8B-B14F-4D97-AF65-F5344CB8AC3E}">
        <p14:creationId xmlns:p14="http://schemas.microsoft.com/office/powerpoint/2010/main" val="28491491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6080640-274A-CC48-872E-532FAACA9B41}"/>
              </a:ext>
            </a:extLst>
          </p:cNvPr>
          <p:cNvSpPr>
            <a:spLocks noGrp="1"/>
          </p:cNvSpPr>
          <p:nvPr>
            <p:ph type="title"/>
          </p:nvPr>
        </p:nvSpPr>
        <p:spPr>
          <a:xfrm>
            <a:off x="838200" y="365125"/>
            <a:ext cx="10515600" cy="783191"/>
          </a:xfrm>
        </p:spPr>
        <p:txBody>
          <a:bodyPr/>
          <a:lstStyle/>
          <a:p>
            <a:r>
              <a:rPr lang="ru-RU" dirty="0"/>
              <a:t>Классы обслуживания</a:t>
            </a:r>
          </a:p>
        </p:txBody>
      </p:sp>
      <p:sp>
        <p:nvSpPr>
          <p:cNvPr id="3" name="Объект 2">
            <a:extLst>
              <a:ext uri="{FF2B5EF4-FFF2-40B4-BE49-F238E27FC236}">
                <a16:creationId xmlns:a16="http://schemas.microsoft.com/office/drawing/2014/main" id="{C84F9883-84AE-C443-82DE-BEEBCD010679}"/>
              </a:ext>
            </a:extLst>
          </p:cNvPr>
          <p:cNvSpPr>
            <a:spLocks noGrp="1"/>
          </p:cNvSpPr>
          <p:nvPr>
            <p:ph idx="1"/>
          </p:nvPr>
        </p:nvSpPr>
        <p:spPr>
          <a:xfrm>
            <a:off x="838200" y="1148316"/>
            <a:ext cx="10515600" cy="5344559"/>
          </a:xfrm>
        </p:spPr>
        <p:txBody>
          <a:bodyPr>
            <a:noAutofit/>
          </a:bodyPr>
          <a:lstStyle/>
          <a:p>
            <a:pPr marL="0" indent="0">
              <a:buNone/>
            </a:pPr>
            <a:r>
              <a:rPr lang="ru-RU" sz="2000" dirty="0"/>
              <a:t>Канбан использует классы обслуживания для того, чтобы повысить</a:t>
            </a:r>
            <a:r>
              <a:rPr lang="ru-RU" sz="2000" b="1" dirty="0"/>
              <a:t> приоритет</a:t>
            </a:r>
            <a:r>
              <a:rPr lang="ru-RU" sz="2000" dirty="0"/>
              <a:t> определенным типам работ, заказчикам</a:t>
            </a:r>
            <a:r>
              <a:rPr lang="en-US" sz="2000" dirty="0"/>
              <a:t>, </a:t>
            </a:r>
            <a:r>
              <a:rPr lang="ru-RU" sz="2000" dirty="0"/>
              <a:t>управлять </a:t>
            </a:r>
            <a:r>
              <a:rPr lang="ru-RU" sz="2000" b="1" dirty="0"/>
              <a:t>стоимостью задержки</a:t>
            </a:r>
            <a:r>
              <a:rPr lang="ru-RU" sz="2000" dirty="0"/>
              <a:t>. Стоимость задержки – это недополученная прибыль или понесенные издержки из-за не вовремя оказанных услуг.</a:t>
            </a:r>
            <a:endParaRPr lang="en-US" sz="2000" dirty="0"/>
          </a:p>
          <a:p>
            <a:pPr marL="0" indent="0">
              <a:buNone/>
            </a:pPr>
            <a:r>
              <a:rPr lang="ru-RU" sz="2000" dirty="0"/>
              <a:t>Примеры классов обслуживания:</a:t>
            </a:r>
          </a:p>
          <a:p>
            <a:r>
              <a:rPr lang="ru-RU" sz="2000" u="sng" dirty="0"/>
              <a:t>Ускоренный класс (</a:t>
            </a:r>
            <a:r>
              <a:rPr lang="en-US" sz="2000" u="sng" dirty="0"/>
              <a:t>Expedite</a:t>
            </a:r>
            <a:r>
              <a:rPr lang="ru-RU" sz="2000" u="sng" dirty="0"/>
              <a:t>) </a:t>
            </a:r>
            <a:r>
              <a:rPr lang="ru-RU" sz="2000" dirty="0"/>
              <a:t>— неотложная скорая помощь-реанимация. Едет по выделенной полосе. Нет времени откладывать решение проблемы. Нужно как можно скорее.</a:t>
            </a:r>
          </a:p>
          <a:p>
            <a:r>
              <a:rPr lang="ru-RU" sz="2000" u="sng" dirty="0"/>
              <a:t>Класс с фиксированной датой </a:t>
            </a:r>
            <a:r>
              <a:rPr lang="en-US" sz="2000" u="sng" dirty="0"/>
              <a:t>(Fixed Date) </a:t>
            </a:r>
            <a:r>
              <a:rPr lang="ru-RU" sz="2000" dirty="0"/>
              <a:t>– стоимость задержки резко возрастает после определенного периода. Пример: проект в виде ФЗ с фиксированной датой начала действия. Не успеем вовремя, есть риск потерять лицензию.</a:t>
            </a:r>
          </a:p>
          <a:p>
            <a:r>
              <a:rPr lang="ru-RU" sz="2000" u="sng" dirty="0"/>
              <a:t>Стандартный класс </a:t>
            </a:r>
            <a:r>
              <a:rPr lang="en-US" sz="2000" u="sng" dirty="0"/>
              <a:t>(Standard)</a:t>
            </a:r>
            <a:r>
              <a:rPr lang="en-US" sz="2000" dirty="0"/>
              <a:t> </a:t>
            </a:r>
            <a:r>
              <a:rPr lang="ru-RU" sz="2000" dirty="0"/>
              <a:t>– стоимость задержки растет пропорционально времени. Если делаем сразу, получаем прибыль сразу. Если делаем долго, получаем прибыль долго.</a:t>
            </a:r>
          </a:p>
          <a:p>
            <a:r>
              <a:rPr lang="ru-RU" sz="2000" u="sng" dirty="0"/>
              <a:t>Нематериальный класс </a:t>
            </a:r>
            <a:r>
              <a:rPr lang="en-US" sz="2000" u="sng" dirty="0"/>
              <a:t>(Intangible) </a:t>
            </a:r>
            <a:r>
              <a:rPr lang="ru-RU" sz="2000" dirty="0"/>
              <a:t>– делаем, но явной прибыли эта работа не несет, стоимость задержки растет медленно. Например, уборка в доме. Можно и не убираться регулярно, но через пол года придется делать генеральную уборку.</a:t>
            </a:r>
          </a:p>
          <a:p>
            <a:pPr marL="0" indent="0">
              <a:buNone/>
            </a:pPr>
            <a:r>
              <a:rPr lang="ru-RU" sz="2000" dirty="0"/>
              <a:t>Различные классы обслуживания на </a:t>
            </a:r>
            <a:r>
              <a:rPr lang="en-US" sz="2000" dirty="0"/>
              <a:t>Kanban-</a:t>
            </a:r>
            <a:r>
              <a:rPr lang="ru-RU" sz="2000" dirty="0"/>
              <a:t>доске выделяют </a:t>
            </a:r>
            <a:r>
              <a:rPr lang="ru-RU" sz="2000" b="1" dirty="0"/>
              <a:t>свимлейнами</a:t>
            </a:r>
            <a:r>
              <a:rPr lang="ru-RU" sz="2000" dirty="0"/>
              <a:t>.</a:t>
            </a:r>
          </a:p>
        </p:txBody>
      </p:sp>
    </p:spTree>
    <p:extLst>
      <p:ext uri="{BB962C8B-B14F-4D97-AF65-F5344CB8AC3E}">
        <p14:creationId xmlns:p14="http://schemas.microsoft.com/office/powerpoint/2010/main" val="39199410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7F5E610-9813-9B48-9217-1BD93F737468}"/>
              </a:ext>
            </a:extLst>
          </p:cNvPr>
          <p:cNvSpPr>
            <a:spLocks noGrp="1"/>
          </p:cNvSpPr>
          <p:nvPr>
            <p:ph type="title"/>
          </p:nvPr>
        </p:nvSpPr>
        <p:spPr>
          <a:xfrm>
            <a:off x="701749" y="365125"/>
            <a:ext cx="5643741" cy="900149"/>
          </a:xfrm>
        </p:spPr>
        <p:txBody>
          <a:bodyPr>
            <a:normAutofit fontScale="90000"/>
          </a:bodyPr>
          <a:lstStyle/>
          <a:p>
            <a:r>
              <a:rPr lang="ru-RU" dirty="0"/>
              <a:t>Свимлейны</a:t>
            </a:r>
            <a:br>
              <a:rPr lang="ru-RU" dirty="0"/>
            </a:br>
            <a:r>
              <a:rPr lang="ru-RU" sz="3100" dirty="0"/>
              <a:t>— для чего использовать?</a:t>
            </a:r>
          </a:p>
        </p:txBody>
      </p:sp>
      <p:sp>
        <p:nvSpPr>
          <p:cNvPr id="3" name="Объект 2">
            <a:extLst>
              <a:ext uri="{FF2B5EF4-FFF2-40B4-BE49-F238E27FC236}">
                <a16:creationId xmlns:a16="http://schemas.microsoft.com/office/drawing/2014/main" id="{5A86B171-479C-AA48-99EF-CF6C400A3F29}"/>
              </a:ext>
            </a:extLst>
          </p:cNvPr>
          <p:cNvSpPr>
            <a:spLocks noGrp="1"/>
          </p:cNvSpPr>
          <p:nvPr>
            <p:ph idx="1"/>
          </p:nvPr>
        </p:nvSpPr>
        <p:spPr>
          <a:xfrm>
            <a:off x="838200" y="1473333"/>
            <a:ext cx="4967177" cy="4703630"/>
          </a:xfrm>
        </p:spPr>
        <p:txBody>
          <a:bodyPr>
            <a:normAutofit lnSpcReduction="10000"/>
          </a:bodyPr>
          <a:lstStyle/>
          <a:p>
            <a:r>
              <a:rPr lang="ru-RU" dirty="0"/>
              <a:t>Классы задач </a:t>
            </a:r>
            <a:r>
              <a:rPr lang="ru-RU" b="1" dirty="0"/>
              <a:t>по приоритету</a:t>
            </a:r>
          </a:p>
          <a:p>
            <a:pPr lvl="1"/>
            <a:r>
              <a:rPr lang="ru-RU" dirty="0"/>
              <a:t>срочные</a:t>
            </a:r>
          </a:p>
          <a:p>
            <a:pPr lvl="1"/>
            <a:r>
              <a:rPr lang="ru-RU" dirty="0"/>
              <a:t>обычные</a:t>
            </a:r>
            <a:endParaRPr lang="en-US" dirty="0"/>
          </a:p>
          <a:p>
            <a:pPr lvl="1"/>
            <a:r>
              <a:rPr lang="ru-RU" dirty="0"/>
              <a:t>улучшения процесса</a:t>
            </a:r>
          </a:p>
          <a:p>
            <a:r>
              <a:rPr lang="ru-RU" dirty="0"/>
              <a:t>По разным </a:t>
            </a:r>
            <a:r>
              <a:rPr lang="ru-RU" b="1" dirty="0"/>
              <a:t>проектам</a:t>
            </a:r>
          </a:p>
          <a:p>
            <a:r>
              <a:rPr lang="ru-RU" dirty="0"/>
              <a:t>По принципиально разным </a:t>
            </a:r>
            <a:r>
              <a:rPr lang="ru-RU" b="1" dirty="0"/>
              <a:t>классам задач</a:t>
            </a:r>
            <a:r>
              <a:rPr lang="en-US" dirty="0"/>
              <a:t>:</a:t>
            </a:r>
            <a:endParaRPr lang="ru-RU" dirty="0"/>
          </a:p>
          <a:p>
            <a:pPr lvl="1"/>
            <a:r>
              <a:rPr lang="ru-RU" dirty="0"/>
              <a:t>багфиксы </a:t>
            </a:r>
            <a:r>
              <a:rPr lang="en-US" dirty="0"/>
              <a:t>/ </a:t>
            </a:r>
            <a:r>
              <a:rPr lang="ru-RU" dirty="0"/>
              <a:t>новые фичи</a:t>
            </a:r>
          </a:p>
          <a:p>
            <a:pPr lvl="1"/>
            <a:r>
              <a:rPr lang="ru-RU" dirty="0"/>
              <a:t>разные виды задач, над которыми работают разные люди — хотя для этого лучше создать разные доски и разделить команды</a:t>
            </a:r>
          </a:p>
        </p:txBody>
      </p:sp>
      <p:pic>
        <p:nvPicPr>
          <p:cNvPr id="9" name="Рисунок 8">
            <a:extLst>
              <a:ext uri="{FF2B5EF4-FFF2-40B4-BE49-F238E27FC236}">
                <a16:creationId xmlns:a16="http://schemas.microsoft.com/office/drawing/2014/main" id="{5C5E7E1A-BA7F-A04B-BEA2-F3A96D510017}"/>
              </a:ext>
            </a:extLst>
          </p:cNvPr>
          <p:cNvPicPr>
            <a:picLocks noChangeAspect="1"/>
          </p:cNvPicPr>
          <p:nvPr/>
        </p:nvPicPr>
        <p:blipFill>
          <a:blip r:embed="rId2"/>
          <a:stretch>
            <a:fillRect/>
          </a:stretch>
        </p:blipFill>
        <p:spPr>
          <a:xfrm>
            <a:off x="6553723" y="3743328"/>
            <a:ext cx="5507290" cy="3057894"/>
          </a:xfrm>
          <a:prstGeom prst="rect">
            <a:avLst/>
          </a:prstGeom>
        </p:spPr>
      </p:pic>
      <p:pic>
        <p:nvPicPr>
          <p:cNvPr id="11" name="Рисунок 10">
            <a:extLst>
              <a:ext uri="{FF2B5EF4-FFF2-40B4-BE49-F238E27FC236}">
                <a16:creationId xmlns:a16="http://schemas.microsoft.com/office/drawing/2014/main" id="{EBE918D9-2280-0447-93E6-14E5E637E764}"/>
              </a:ext>
            </a:extLst>
          </p:cNvPr>
          <p:cNvPicPr>
            <a:picLocks noChangeAspect="1"/>
          </p:cNvPicPr>
          <p:nvPr/>
        </p:nvPicPr>
        <p:blipFill>
          <a:blip r:embed="rId3"/>
          <a:stretch>
            <a:fillRect/>
          </a:stretch>
        </p:blipFill>
        <p:spPr>
          <a:xfrm>
            <a:off x="6553724" y="157066"/>
            <a:ext cx="5507290" cy="3442057"/>
          </a:xfrm>
          <a:prstGeom prst="rect">
            <a:avLst/>
          </a:prstGeom>
        </p:spPr>
      </p:pic>
    </p:spTree>
    <p:extLst>
      <p:ext uri="{BB962C8B-B14F-4D97-AF65-F5344CB8AC3E}">
        <p14:creationId xmlns:p14="http://schemas.microsoft.com/office/powerpoint/2010/main" val="16234097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92CAE84-F80C-8D44-BD14-735C1E77EF4F}"/>
              </a:ext>
            </a:extLst>
          </p:cNvPr>
          <p:cNvSpPr>
            <a:spLocks noGrp="1"/>
          </p:cNvSpPr>
          <p:nvPr>
            <p:ph type="title"/>
          </p:nvPr>
        </p:nvSpPr>
        <p:spPr>
          <a:xfrm>
            <a:off x="508591" y="211210"/>
            <a:ext cx="6445101" cy="1325563"/>
          </a:xfrm>
        </p:spPr>
        <p:txBody>
          <a:bodyPr>
            <a:normAutofit/>
          </a:bodyPr>
          <a:lstStyle/>
          <a:p>
            <a:r>
              <a:rPr lang="ru-RU" sz="4000" dirty="0"/>
              <a:t>Точка принятия обязательств</a:t>
            </a:r>
            <a:br>
              <a:rPr lang="ru-RU" sz="4000" dirty="0"/>
            </a:br>
            <a:r>
              <a:rPr lang="en-US" sz="4000" dirty="0"/>
              <a:t>upstream / downstream</a:t>
            </a:r>
            <a:endParaRPr lang="ru-RU" sz="4000" dirty="0"/>
          </a:p>
        </p:txBody>
      </p:sp>
      <p:sp>
        <p:nvSpPr>
          <p:cNvPr id="3" name="Объект 2">
            <a:extLst>
              <a:ext uri="{FF2B5EF4-FFF2-40B4-BE49-F238E27FC236}">
                <a16:creationId xmlns:a16="http://schemas.microsoft.com/office/drawing/2014/main" id="{CC019E1B-AE8C-B948-949A-124F24DAA8E5}"/>
              </a:ext>
            </a:extLst>
          </p:cNvPr>
          <p:cNvSpPr>
            <a:spLocks noGrp="1"/>
          </p:cNvSpPr>
          <p:nvPr>
            <p:ph idx="1"/>
          </p:nvPr>
        </p:nvSpPr>
        <p:spPr>
          <a:xfrm>
            <a:off x="838200" y="3236284"/>
            <a:ext cx="10515600" cy="3161045"/>
          </a:xfrm>
        </p:spPr>
        <p:txBody>
          <a:bodyPr>
            <a:normAutofit fontScale="70000" lnSpcReduction="20000"/>
          </a:bodyPr>
          <a:lstStyle/>
          <a:p>
            <a:r>
              <a:rPr lang="ru-RU" dirty="0"/>
              <a:t>Очень важный элемент Канбан-доски — </a:t>
            </a:r>
            <a:r>
              <a:rPr lang="ru-RU" b="1" dirty="0"/>
              <a:t>точка принятия обязательств</a:t>
            </a:r>
            <a:r>
              <a:rPr lang="ru-RU" dirty="0"/>
              <a:t> (</a:t>
            </a:r>
            <a:r>
              <a:rPr lang="en" dirty="0"/>
              <a:t>commitment point). </a:t>
            </a:r>
            <a:r>
              <a:rPr lang="ru-RU" dirty="0"/>
              <a:t>Все, что слева от этой колонки, находится в состоянии “решаем, делать нам эту задачу, или нет”, а колонки правее находятся в состоянии “решили делать”.</a:t>
            </a:r>
          </a:p>
          <a:p>
            <a:r>
              <a:rPr lang="ru-RU" dirty="0"/>
              <a:t>Задачи, которые мы “хотим сделать”, и те которые мы “решили сделать” — это разные задачи, как с точки зрения обязательств, так и с точки зрения стоимости для нас (начали тратить ощутимые деньги на выполнение или ещё нет).</a:t>
            </a:r>
          </a:p>
          <a:p>
            <a:r>
              <a:rPr lang="ru-RU" dirty="0">
                <a:effectLst/>
              </a:rPr>
              <a:t>Точка принятия обязательств знаменует для нас момент, когда имеет смысл начать  отслеживать конкретную задачу, снимать по ней метрики, и принимать управленческие решения.</a:t>
            </a:r>
          </a:p>
          <a:p>
            <a:r>
              <a:rPr lang="ru-RU" dirty="0"/>
              <a:t>В конце доски, перед последним этапом, есть </a:t>
            </a:r>
            <a:r>
              <a:rPr lang="ru-RU" b="1" dirty="0"/>
              <a:t>точка “отдачи обязательств”</a:t>
            </a:r>
            <a:r>
              <a:rPr lang="ru-RU" dirty="0"/>
              <a:t>, когда мы говорим, что работу мы сделали, и готовы ее сдать заказчику.</a:t>
            </a:r>
          </a:p>
          <a:p>
            <a:r>
              <a:rPr lang="ru-RU" dirty="0"/>
              <a:t>До точки принятия обязательств — </a:t>
            </a:r>
            <a:r>
              <a:rPr lang="en-US" b="1" dirty="0"/>
              <a:t>upstream</a:t>
            </a:r>
            <a:r>
              <a:rPr lang="en-US" dirty="0"/>
              <a:t>, </a:t>
            </a:r>
            <a:r>
              <a:rPr lang="ru-RU" dirty="0"/>
              <a:t>после этой точки — </a:t>
            </a:r>
            <a:r>
              <a:rPr lang="en-US" b="1" dirty="0"/>
              <a:t>downstream</a:t>
            </a:r>
            <a:endParaRPr lang="ru-RU" b="1" dirty="0"/>
          </a:p>
          <a:p>
            <a:endParaRPr lang="ru-RU" dirty="0"/>
          </a:p>
        </p:txBody>
      </p:sp>
      <p:pic>
        <p:nvPicPr>
          <p:cNvPr id="5" name="Рисунок 4">
            <a:extLst>
              <a:ext uri="{FF2B5EF4-FFF2-40B4-BE49-F238E27FC236}">
                <a16:creationId xmlns:a16="http://schemas.microsoft.com/office/drawing/2014/main" id="{640DAACE-885C-7449-93F2-2A92921F9B2C}"/>
              </a:ext>
            </a:extLst>
          </p:cNvPr>
          <p:cNvPicPr>
            <a:picLocks noChangeAspect="1"/>
          </p:cNvPicPr>
          <p:nvPr/>
        </p:nvPicPr>
        <p:blipFill rotWithShape="1">
          <a:blip r:embed="rId2"/>
          <a:srcRect l="8544"/>
          <a:stretch/>
        </p:blipFill>
        <p:spPr>
          <a:xfrm>
            <a:off x="6953692" y="88973"/>
            <a:ext cx="5238307" cy="2895600"/>
          </a:xfrm>
          <a:prstGeom prst="rect">
            <a:avLst/>
          </a:prstGeom>
        </p:spPr>
      </p:pic>
      <p:pic>
        <p:nvPicPr>
          <p:cNvPr id="7" name="Рисунок 6">
            <a:extLst>
              <a:ext uri="{FF2B5EF4-FFF2-40B4-BE49-F238E27FC236}">
                <a16:creationId xmlns:a16="http://schemas.microsoft.com/office/drawing/2014/main" id="{F5908FB4-1160-534E-8A58-0A59781B8B89}"/>
              </a:ext>
            </a:extLst>
          </p:cNvPr>
          <p:cNvPicPr>
            <a:picLocks noChangeAspect="1"/>
          </p:cNvPicPr>
          <p:nvPr/>
        </p:nvPicPr>
        <p:blipFill>
          <a:blip r:embed="rId3"/>
          <a:stretch>
            <a:fillRect/>
          </a:stretch>
        </p:blipFill>
        <p:spPr>
          <a:xfrm>
            <a:off x="371386" y="1713351"/>
            <a:ext cx="6476245" cy="1167073"/>
          </a:xfrm>
          <a:prstGeom prst="rect">
            <a:avLst/>
          </a:prstGeom>
        </p:spPr>
      </p:pic>
    </p:spTree>
    <p:extLst>
      <p:ext uri="{BB962C8B-B14F-4D97-AF65-F5344CB8AC3E}">
        <p14:creationId xmlns:p14="http://schemas.microsoft.com/office/powerpoint/2010/main" val="26046502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Рисунок 4">
            <a:extLst>
              <a:ext uri="{FF2B5EF4-FFF2-40B4-BE49-F238E27FC236}">
                <a16:creationId xmlns:a16="http://schemas.microsoft.com/office/drawing/2014/main" id="{81CB2FC7-3F06-0D4C-A01D-241FF9B7D41B}"/>
              </a:ext>
            </a:extLst>
          </p:cNvPr>
          <p:cNvPicPr>
            <a:picLocks noChangeAspect="1"/>
          </p:cNvPicPr>
          <p:nvPr/>
        </p:nvPicPr>
        <p:blipFill>
          <a:blip r:embed="rId2"/>
          <a:stretch>
            <a:fillRect/>
          </a:stretch>
        </p:blipFill>
        <p:spPr>
          <a:xfrm>
            <a:off x="6685516" y="-7937"/>
            <a:ext cx="5689600" cy="3213100"/>
          </a:xfrm>
          <a:prstGeom prst="rect">
            <a:avLst/>
          </a:prstGeom>
        </p:spPr>
      </p:pic>
      <p:sp>
        <p:nvSpPr>
          <p:cNvPr id="2" name="Заголовок 1">
            <a:extLst>
              <a:ext uri="{FF2B5EF4-FFF2-40B4-BE49-F238E27FC236}">
                <a16:creationId xmlns:a16="http://schemas.microsoft.com/office/drawing/2014/main" id="{9AFD2C41-C3B7-E044-B988-AA01394CCB2B}"/>
              </a:ext>
            </a:extLst>
          </p:cNvPr>
          <p:cNvSpPr>
            <a:spLocks noGrp="1"/>
          </p:cNvSpPr>
          <p:nvPr>
            <p:ph type="title"/>
          </p:nvPr>
        </p:nvSpPr>
        <p:spPr>
          <a:xfrm>
            <a:off x="838200" y="365125"/>
            <a:ext cx="10515600" cy="1006475"/>
          </a:xfrm>
        </p:spPr>
        <p:txBody>
          <a:bodyPr/>
          <a:lstStyle/>
          <a:p>
            <a:r>
              <a:rPr lang="ru-RU" dirty="0"/>
              <a:t>Рабочий элемент </a:t>
            </a:r>
            <a:r>
              <a:rPr lang="en-US" dirty="0"/>
              <a:t>/ </a:t>
            </a:r>
            <a:r>
              <a:rPr lang="ru-RU" dirty="0"/>
              <a:t>карточка</a:t>
            </a:r>
          </a:p>
        </p:txBody>
      </p:sp>
      <p:sp>
        <p:nvSpPr>
          <p:cNvPr id="3" name="Объект 2">
            <a:extLst>
              <a:ext uri="{FF2B5EF4-FFF2-40B4-BE49-F238E27FC236}">
                <a16:creationId xmlns:a16="http://schemas.microsoft.com/office/drawing/2014/main" id="{30C10569-FFEE-F34D-8E44-C4332D9426E6}"/>
              </a:ext>
            </a:extLst>
          </p:cNvPr>
          <p:cNvSpPr>
            <a:spLocks noGrp="1"/>
          </p:cNvSpPr>
          <p:nvPr>
            <p:ph idx="1"/>
          </p:nvPr>
        </p:nvSpPr>
        <p:spPr>
          <a:xfrm>
            <a:off x="838200" y="1562986"/>
            <a:ext cx="6562060" cy="1866014"/>
          </a:xfrm>
        </p:spPr>
        <p:txBody>
          <a:bodyPr>
            <a:noAutofit/>
          </a:bodyPr>
          <a:lstStyle/>
          <a:p>
            <a:pPr marL="0" indent="0">
              <a:buNone/>
            </a:pPr>
            <a:r>
              <a:rPr lang="ru-RU" sz="2200" dirty="0"/>
              <a:t>По доске двигается бизнес-задача, или “рабочий элемент” в терминах Канбан-метода. То есть, карточка на доске содержит в себе понятное для бизнеса описание задачи, с конкретной ценностью. Например «Новый механизм авторизации на сайте» или «Коммерческое предложение»</a:t>
            </a:r>
          </a:p>
        </p:txBody>
      </p:sp>
      <p:sp>
        <p:nvSpPr>
          <p:cNvPr id="6" name="TextBox 5">
            <a:extLst>
              <a:ext uri="{FF2B5EF4-FFF2-40B4-BE49-F238E27FC236}">
                <a16:creationId xmlns:a16="http://schemas.microsoft.com/office/drawing/2014/main" id="{3D108F98-A0D5-D84B-B131-31C1B3FE4DCC}"/>
              </a:ext>
            </a:extLst>
          </p:cNvPr>
          <p:cNvSpPr txBox="1"/>
          <p:nvPr/>
        </p:nvSpPr>
        <p:spPr>
          <a:xfrm>
            <a:off x="925033" y="3615070"/>
            <a:ext cx="10760148" cy="2862322"/>
          </a:xfrm>
          <a:prstGeom prst="rect">
            <a:avLst/>
          </a:prstGeom>
          <a:noFill/>
        </p:spPr>
        <p:txBody>
          <a:bodyPr wrap="square" rtlCol="0">
            <a:spAutoFit/>
          </a:bodyPr>
          <a:lstStyle/>
          <a:p>
            <a:r>
              <a:rPr lang="ru-RU" dirty="0"/>
              <a:t>На карточке отображается все необходимое, чтобы легко можно было понять в чем суть бизнес-задачи:</a:t>
            </a:r>
          </a:p>
          <a:p>
            <a:pPr marL="285750" indent="-285750">
              <a:buFont typeface="Arial" panose="020B0604020202020204" pitchFamily="34" charset="0"/>
              <a:buChar char="•"/>
            </a:pPr>
            <a:r>
              <a:rPr lang="ru-RU" dirty="0"/>
              <a:t>к какому проекту (эпику) она относится,</a:t>
            </a:r>
          </a:p>
          <a:p>
            <a:pPr marL="285750" indent="-285750">
              <a:buFont typeface="Arial" panose="020B0604020202020204" pitchFamily="34" charset="0"/>
              <a:buChar char="•"/>
            </a:pPr>
            <a:r>
              <a:rPr lang="ru-RU" dirty="0"/>
              <a:t>текущий прогресс по ней (выполненные подзадачи в виде прогресс-бара),</a:t>
            </a:r>
          </a:p>
          <a:p>
            <a:pPr marL="285750" indent="-285750">
              <a:buFont typeface="Arial" panose="020B0604020202020204" pitchFamily="34" charset="0"/>
              <a:buChar char="•"/>
            </a:pPr>
            <a:r>
              <a:rPr lang="ru-RU" dirty="0"/>
              <a:t>кто в данный момент ее делает,</a:t>
            </a:r>
          </a:p>
          <a:p>
            <a:pPr marL="285750" indent="-285750">
              <a:buFont typeface="Arial" panose="020B0604020202020204" pitchFamily="34" charset="0"/>
              <a:buChar char="•"/>
            </a:pPr>
            <a:r>
              <a:rPr lang="ru-RU" dirty="0"/>
              <a:t>состав обязательных, повторяющихся работ (чеклист)</a:t>
            </a:r>
          </a:p>
          <a:p>
            <a:pPr marL="285750" indent="-285750">
              <a:buFont typeface="Arial" panose="020B0604020202020204" pitchFamily="34" charset="0"/>
              <a:buChar char="•"/>
            </a:pPr>
            <a:r>
              <a:rPr lang="ru-RU" dirty="0"/>
              <a:t>блокеры (зависимости от других команд / других карточек)</a:t>
            </a:r>
          </a:p>
          <a:p>
            <a:endParaRPr lang="ru-RU" dirty="0"/>
          </a:p>
          <a:p>
            <a:r>
              <a:rPr lang="ru-RU" dirty="0"/>
              <a:t>Вы вольны добавлять на карточку другие блоки с информацией, которые могут вам сразу разобраться, в чем суть задачи, кто ею занимается, какие есть зависимости, и из каких обязательных работ она состоит.</a:t>
            </a:r>
          </a:p>
          <a:p>
            <a:endParaRPr lang="ru-RU" dirty="0"/>
          </a:p>
        </p:txBody>
      </p:sp>
    </p:spTree>
    <p:extLst>
      <p:ext uri="{BB962C8B-B14F-4D97-AF65-F5344CB8AC3E}">
        <p14:creationId xmlns:p14="http://schemas.microsoft.com/office/powerpoint/2010/main" val="12926565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Мультимедиа в Интернете 3" descr="Канбан в МТС">
            <a:hlinkClick r:id="" action="ppaction://media"/>
            <a:extLst>
              <a:ext uri="{FF2B5EF4-FFF2-40B4-BE49-F238E27FC236}">
                <a16:creationId xmlns:a16="http://schemas.microsoft.com/office/drawing/2014/main" id="{3258989C-53E4-DA4B-91C3-928F5E892F7F}"/>
              </a:ext>
            </a:extLst>
          </p:cNvPr>
          <p:cNvPicPr>
            <a:picLocks noRot="1" noChangeAspect="1"/>
          </p:cNvPicPr>
          <p:nvPr>
            <a:videoFile r:link="rId1"/>
          </p:nvPr>
        </p:nvPicPr>
        <p:blipFill>
          <a:blip r:embed="rId3"/>
          <a:stretch>
            <a:fillRect/>
          </a:stretch>
        </p:blipFill>
        <p:spPr>
          <a:xfrm>
            <a:off x="26973" y="0"/>
            <a:ext cx="12165027" cy="6873240"/>
          </a:xfrm>
          <a:prstGeom prst="rect">
            <a:avLst/>
          </a:prstGeom>
        </p:spPr>
      </p:pic>
    </p:spTree>
    <p:extLst>
      <p:ext uri="{BB962C8B-B14F-4D97-AF65-F5344CB8AC3E}">
        <p14:creationId xmlns:p14="http://schemas.microsoft.com/office/powerpoint/2010/main" val="2963875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9D95D9C-A2FE-374E-A60F-12C39D189D69}"/>
              </a:ext>
            </a:extLst>
          </p:cNvPr>
          <p:cNvSpPr>
            <a:spLocks noGrp="1"/>
          </p:cNvSpPr>
          <p:nvPr>
            <p:ph type="title"/>
          </p:nvPr>
        </p:nvSpPr>
        <p:spPr>
          <a:xfrm>
            <a:off x="838200" y="365126"/>
            <a:ext cx="10515600" cy="825722"/>
          </a:xfrm>
        </p:spPr>
        <p:txBody>
          <a:bodyPr/>
          <a:lstStyle/>
          <a:p>
            <a:r>
              <a:rPr lang="ru-RU" dirty="0"/>
              <a:t>Роли в </a:t>
            </a:r>
            <a:r>
              <a:rPr lang="en-US" dirty="0"/>
              <a:t>Kanban</a:t>
            </a:r>
            <a:endParaRPr lang="ru-RU" dirty="0"/>
          </a:p>
        </p:txBody>
      </p:sp>
      <p:sp>
        <p:nvSpPr>
          <p:cNvPr id="3" name="Объект 2">
            <a:extLst>
              <a:ext uri="{FF2B5EF4-FFF2-40B4-BE49-F238E27FC236}">
                <a16:creationId xmlns:a16="http://schemas.microsoft.com/office/drawing/2014/main" id="{21632F7E-E5BF-C640-80CD-E5C6049EC3AF}"/>
              </a:ext>
            </a:extLst>
          </p:cNvPr>
          <p:cNvSpPr>
            <a:spLocks noGrp="1"/>
          </p:cNvSpPr>
          <p:nvPr>
            <p:ph idx="1"/>
          </p:nvPr>
        </p:nvSpPr>
        <p:spPr>
          <a:xfrm>
            <a:off x="838200" y="1477926"/>
            <a:ext cx="10515600" cy="5014949"/>
          </a:xfrm>
        </p:spPr>
        <p:txBody>
          <a:bodyPr>
            <a:normAutofit fontScale="92500" lnSpcReduction="10000"/>
          </a:bodyPr>
          <a:lstStyle/>
          <a:p>
            <a:r>
              <a:rPr lang="en-US" dirty="0"/>
              <a:t>Service Request Manager </a:t>
            </a:r>
            <a:r>
              <a:rPr lang="ru-RU" dirty="0"/>
              <a:t>(</a:t>
            </a:r>
            <a:r>
              <a:rPr lang="en-US" dirty="0"/>
              <a:t>SRM</a:t>
            </a:r>
            <a:r>
              <a:rPr lang="ru-RU" dirty="0"/>
              <a:t>) </a:t>
            </a:r>
            <a:r>
              <a:rPr lang="en-US" dirty="0"/>
              <a:t>— </a:t>
            </a:r>
            <a:r>
              <a:rPr lang="ru-RU" dirty="0"/>
              <a:t>менеджер запросов к сервису</a:t>
            </a:r>
            <a:endParaRPr lang="en-US" dirty="0"/>
          </a:p>
          <a:p>
            <a:pPr lvl="1"/>
            <a:r>
              <a:rPr lang="ru-RU" dirty="0"/>
              <a:t>Управляет потоком запросов к сервису от множества заказчиков (</a:t>
            </a:r>
            <a:r>
              <a:rPr lang="en-US" dirty="0"/>
              <a:t>upstream</a:t>
            </a:r>
            <a:r>
              <a:rPr lang="ru-RU" dirty="0"/>
              <a:t>)</a:t>
            </a:r>
            <a:endParaRPr lang="en-US" dirty="0"/>
          </a:p>
          <a:p>
            <a:pPr lvl="1"/>
            <a:r>
              <a:rPr lang="ru-RU" dirty="0"/>
              <a:t>Несет ответственность за изучение потребностей и ожидания заказчиков, содействие выбору и приоритезации рабочих элементов на Собраниях по Пополнению.</a:t>
            </a:r>
          </a:p>
          <a:p>
            <a:pPr lvl="1"/>
            <a:r>
              <a:rPr lang="ru-RU" dirty="0"/>
              <a:t>Другие названия </a:t>
            </a:r>
            <a:r>
              <a:rPr lang="en-US" dirty="0"/>
              <a:t>/ </a:t>
            </a:r>
            <a:r>
              <a:rPr lang="ru-RU" dirty="0"/>
              <a:t>аналоги роли: Менеджер Продукта, Владелец Продукта, Менеджер Сервиса.</a:t>
            </a:r>
          </a:p>
          <a:p>
            <a:r>
              <a:rPr lang="en-US" dirty="0"/>
              <a:t>Service Delivery Manager </a:t>
            </a:r>
            <a:r>
              <a:rPr lang="ru-RU" dirty="0"/>
              <a:t>(</a:t>
            </a:r>
            <a:r>
              <a:rPr lang="en-US" dirty="0"/>
              <a:t>SDM</a:t>
            </a:r>
            <a:r>
              <a:rPr lang="ru-RU" dirty="0"/>
              <a:t>) </a:t>
            </a:r>
            <a:r>
              <a:rPr lang="en-US" dirty="0"/>
              <a:t>— </a:t>
            </a:r>
            <a:r>
              <a:rPr lang="ru-RU" dirty="0"/>
              <a:t>менеджер поставки сервиса</a:t>
            </a:r>
            <a:endParaRPr lang="en-US" dirty="0"/>
          </a:p>
          <a:p>
            <a:pPr lvl="1"/>
            <a:r>
              <a:rPr lang="ru-RU" dirty="0"/>
              <a:t>Устраняет препятствия в потоке поставки</a:t>
            </a:r>
            <a:r>
              <a:rPr lang="en-US" dirty="0"/>
              <a:t> (downstream)</a:t>
            </a:r>
            <a:endParaRPr lang="ru-RU" dirty="0"/>
          </a:p>
          <a:p>
            <a:pPr lvl="1"/>
            <a:r>
              <a:rPr lang="ru-RU" dirty="0"/>
              <a:t>Несет ответственность за поток работы, за обеспечение проведения Канбан-Митингов.</a:t>
            </a:r>
          </a:p>
          <a:p>
            <a:pPr lvl="1"/>
            <a:r>
              <a:rPr lang="ru-RU" dirty="0"/>
              <a:t>Строит графики и считает различные </a:t>
            </a:r>
            <a:r>
              <a:rPr lang="en-US" dirty="0"/>
              <a:t>Kanban-</a:t>
            </a:r>
            <a:r>
              <a:rPr lang="ru-RU" dirty="0"/>
              <a:t>метрики (и помогает их оптимизировать)</a:t>
            </a:r>
          </a:p>
          <a:p>
            <a:pPr lvl="1"/>
            <a:r>
              <a:rPr lang="ru-RU" dirty="0"/>
              <a:t>Другие названия роли: Менеджер Потока, Менеджер Поставок и даже Мастер Потока. Аналог </a:t>
            </a:r>
            <a:r>
              <a:rPr lang="en-US" dirty="0"/>
              <a:t>Scrum Master</a:t>
            </a:r>
          </a:p>
          <a:p>
            <a:endParaRPr lang="ru-RU" dirty="0"/>
          </a:p>
        </p:txBody>
      </p:sp>
    </p:spTree>
    <p:extLst>
      <p:ext uri="{BB962C8B-B14F-4D97-AF65-F5344CB8AC3E}">
        <p14:creationId xmlns:p14="http://schemas.microsoft.com/office/powerpoint/2010/main" val="14899171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F3AEBB6-1351-1B48-9D84-588135802C9F}"/>
              </a:ext>
            </a:extLst>
          </p:cNvPr>
          <p:cNvSpPr>
            <a:spLocks noGrp="1"/>
          </p:cNvSpPr>
          <p:nvPr>
            <p:ph type="title"/>
          </p:nvPr>
        </p:nvSpPr>
        <p:spPr>
          <a:xfrm>
            <a:off x="838200" y="365125"/>
            <a:ext cx="10515600" cy="900149"/>
          </a:xfrm>
        </p:spPr>
        <p:txBody>
          <a:bodyPr/>
          <a:lstStyle/>
          <a:p>
            <a:r>
              <a:rPr lang="ru-RU" dirty="0"/>
              <a:t>Принципы Канбан</a:t>
            </a:r>
          </a:p>
        </p:txBody>
      </p:sp>
      <p:sp>
        <p:nvSpPr>
          <p:cNvPr id="3" name="Объект 2">
            <a:extLst>
              <a:ext uri="{FF2B5EF4-FFF2-40B4-BE49-F238E27FC236}">
                <a16:creationId xmlns:a16="http://schemas.microsoft.com/office/drawing/2014/main" id="{D50E5382-8D55-C249-BE1F-31C53EDF3BFC}"/>
              </a:ext>
            </a:extLst>
          </p:cNvPr>
          <p:cNvSpPr>
            <a:spLocks noGrp="1"/>
          </p:cNvSpPr>
          <p:nvPr>
            <p:ph idx="1"/>
          </p:nvPr>
        </p:nvSpPr>
        <p:spPr>
          <a:xfrm>
            <a:off x="838200" y="1350335"/>
            <a:ext cx="10515600" cy="4826628"/>
          </a:xfrm>
        </p:spPr>
        <p:txBody>
          <a:bodyPr>
            <a:normAutofit fontScale="92500" lnSpcReduction="20000"/>
          </a:bodyPr>
          <a:lstStyle/>
          <a:p>
            <a:pPr marL="0" indent="0">
              <a:buNone/>
            </a:pPr>
            <a:r>
              <a:rPr lang="ru-RU" dirty="0"/>
              <a:t>У Канбана действительно есть базовые принципы, которые еще называют принципами управления изменениями:</a:t>
            </a:r>
          </a:p>
          <a:p>
            <a:r>
              <a:rPr lang="ru-RU" dirty="0"/>
              <a:t>Начните с того, что есть сейчас.</a:t>
            </a:r>
          </a:p>
          <a:p>
            <a:r>
              <a:rPr lang="ru-RU" dirty="0"/>
              <a:t>Договоритесь об эволюционном развитии.</a:t>
            </a:r>
          </a:p>
          <a:p>
            <a:r>
              <a:rPr lang="ru-RU" dirty="0"/>
              <a:t>Поощряйте развитие лидерства на всех уровнях.</a:t>
            </a:r>
          </a:p>
          <a:p>
            <a:pPr marL="0" indent="0">
              <a:buNone/>
            </a:pPr>
            <a:endParaRPr lang="ru-RU" dirty="0"/>
          </a:p>
          <a:p>
            <a:pPr marL="0" indent="0">
              <a:buNone/>
            </a:pPr>
            <a:r>
              <a:rPr lang="ru-RU" dirty="0"/>
              <a:t>Так как Канбан-метод живет в сервисной парадигме, он придерживается ее принципов:</a:t>
            </a:r>
          </a:p>
          <a:p>
            <a:r>
              <a:rPr lang="ru-RU" dirty="0"/>
              <a:t>Выясните потребности и ожидания заказчика.</a:t>
            </a:r>
          </a:p>
          <a:p>
            <a:r>
              <a:rPr lang="ru-RU" dirty="0"/>
              <a:t>Управляйте работой, дайте людям организоваться вокруг нее.</a:t>
            </a:r>
          </a:p>
          <a:p>
            <a:r>
              <a:rPr lang="ru-RU" dirty="0"/>
              <a:t>Развивайте правила, чтобы улучшить показатели.</a:t>
            </a:r>
            <a:br>
              <a:rPr lang="ru-RU" dirty="0"/>
            </a:br>
            <a:endParaRPr lang="ru-RU" dirty="0"/>
          </a:p>
        </p:txBody>
      </p:sp>
    </p:spTree>
    <p:extLst>
      <p:ext uri="{BB962C8B-B14F-4D97-AF65-F5344CB8AC3E}">
        <p14:creationId xmlns:p14="http://schemas.microsoft.com/office/powerpoint/2010/main" val="41305138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45CC96F-820F-C146-A8C3-A673A4584E0E}"/>
              </a:ext>
            </a:extLst>
          </p:cNvPr>
          <p:cNvSpPr>
            <a:spLocks noGrp="1"/>
          </p:cNvSpPr>
          <p:nvPr>
            <p:ph type="title"/>
          </p:nvPr>
        </p:nvSpPr>
        <p:spPr>
          <a:xfrm>
            <a:off x="838200" y="365125"/>
            <a:ext cx="10515600" cy="698131"/>
          </a:xfrm>
        </p:spPr>
        <p:txBody>
          <a:bodyPr/>
          <a:lstStyle/>
          <a:p>
            <a:r>
              <a:rPr lang="ru-RU" dirty="0"/>
              <a:t>Практики Канбан</a:t>
            </a:r>
          </a:p>
        </p:txBody>
      </p:sp>
      <p:pic>
        <p:nvPicPr>
          <p:cNvPr id="6" name="Объект 4">
            <a:extLst>
              <a:ext uri="{FF2B5EF4-FFF2-40B4-BE49-F238E27FC236}">
                <a16:creationId xmlns:a16="http://schemas.microsoft.com/office/drawing/2014/main" id="{E5800390-F609-4947-BE69-E70A0DDDCE73}"/>
              </a:ext>
            </a:extLst>
          </p:cNvPr>
          <p:cNvPicPr>
            <a:picLocks noChangeAspect="1"/>
          </p:cNvPicPr>
          <p:nvPr/>
        </p:nvPicPr>
        <p:blipFill rotWithShape="1">
          <a:blip r:embed="rId2"/>
          <a:srcRect t="26999" b="8127"/>
          <a:stretch/>
        </p:blipFill>
        <p:spPr>
          <a:xfrm>
            <a:off x="1935125" y="4045787"/>
            <a:ext cx="8102727" cy="2767024"/>
          </a:xfrm>
          <a:prstGeom prst="rect">
            <a:avLst/>
          </a:prstGeom>
        </p:spPr>
      </p:pic>
      <p:sp>
        <p:nvSpPr>
          <p:cNvPr id="8" name="Объект 7">
            <a:extLst>
              <a:ext uri="{FF2B5EF4-FFF2-40B4-BE49-F238E27FC236}">
                <a16:creationId xmlns:a16="http://schemas.microsoft.com/office/drawing/2014/main" id="{124DBD38-68ED-9345-9243-104941D25702}"/>
              </a:ext>
            </a:extLst>
          </p:cNvPr>
          <p:cNvSpPr>
            <a:spLocks noGrp="1"/>
          </p:cNvSpPr>
          <p:nvPr>
            <p:ph idx="1"/>
          </p:nvPr>
        </p:nvSpPr>
        <p:spPr>
          <a:xfrm>
            <a:off x="838200" y="1222843"/>
            <a:ext cx="10515600" cy="2822944"/>
          </a:xfrm>
        </p:spPr>
        <p:txBody>
          <a:bodyPr>
            <a:normAutofit fontScale="92500" lnSpcReduction="20000"/>
          </a:bodyPr>
          <a:lstStyle/>
          <a:p>
            <a:pPr marL="514350" indent="-514350">
              <a:buFont typeface="+mj-lt"/>
              <a:buAutoNum type="arabicPeriod"/>
            </a:pPr>
            <a:r>
              <a:rPr lang="ru-RU" dirty="0"/>
              <a:t>Визуализируйте (имеется ввиду визуализация процесса с помощью </a:t>
            </a:r>
            <a:r>
              <a:rPr lang="ru-RU" dirty="0">
                <a:hlinkClick r:id="rId3"/>
              </a:rPr>
              <a:t>Канбан-доски</a:t>
            </a:r>
            <a:r>
              <a:rPr lang="ru-RU" dirty="0"/>
              <a:t>).</a:t>
            </a:r>
          </a:p>
          <a:p>
            <a:pPr marL="514350" indent="-514350">
              <a:buFont typeface="+mj-lt"/>
              <a:buAutoNum type="arabicPeriod"/>
            </a:pPr>
            <a:r>
              <a:rPr lang="ru-RU" dirty="0"/>
              <a:t>Ограничивайте незавершенную работу.</a:t>
            </a:r>
          </a:p>
          <a:p>
            <a:pPr marL="514350" indent="-514350">
              <a:buFont typeface="+mj-lt"/>
              <a:buAutoNum type="arabicPeriod"/>
            </a:pPr>
            <a:r>
              <a:rPr lang="ru-RU" dirty="0"/>
              <a:t>Управляйте потоком работы.</a:t>
            </a:r>
          </a:p>
          <a:p>
            <a:pPr marL="514350" indent="-514350">
              <a:buFont typeface="+mj-lt"/>
              <a:buAutoNum type="arabicPeriod"/>
            </a:pPr>
            <a:r>
              <a:rPr lang="ru-RU" dirty="0"/>
              <a:t>Используйте явные правила.</a:t>
            </a:r>
          </a:p>
          <a:p>
            <a:pPr marL="514350" indent="-514350">
              <a:buFont typeface="+mj-lt"/>
              <a:buAutoNum type="arabicPeriod"/>
            </a:pPr>
            <a:r>
              <a:rPr lang="ru-RU" dirty="0"/>
              <a:t>Вводите петли обратной связи (каденции).</a:t>
            </a:r>
          </a:p>
          <a:p>
            <a:pPr marL="514350" indent="-514350">
              <a:buFont typeface="+mj-lt"/>
              <a:buAutoNum type="arabicPeriod"/>
            </a:pPr>
            <a:r>
              <a:rPr lang="ru-RU" dirty="0"/>
              <a:t>Улучшайте и эволюционируйте.</a:t>
            </a:r>
          </a:p>
        </p:txBody>
      </p:sp>
    </p:spTree>
    <p:extLst>
      <p:ext uri="{BB962C8B-B14F-4D97-AF65-F5344CB8AC3E}">
        <p14:creationId xmlns:p14="http://schemas.microsoft.com/office/powerpoint/2010/main" val="30854347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8E2513F-70DA-EB47-86C2-40F04055CC7D}"/>
              </a:ext>
            </a:extLst>
          </p:cNvPr>
          <p:cNvSpPr>
            <a:spLocks noGrp="1"/>
          </p:cNvSpPr>
          <p:nvPr>
            <p:ph type="title"/>
          </p:nvPr>
        </p:nvSpPr>
        <p:spPr>
          <a:xfrm>
            <a:off x="742507" y="375759"/>
            <a:ext cx="10515600" cy="836354"/>
          </a:xfrm>
        </p:spPr>
        <p:txBody>
          <a:bodyPr/>
          <a:lstStyle/>
          <a:p>
            <a:r>
              <a:rPr lang="ru-RU" dirty="0"/>
              <a:t>1. Визуализация</a:t>
            </a:r>
          </a:p>
        </p:txBody>
      </p:sp>
      <p:sp>
        <p:nvSpPr>
          <p:cNvPr id="3" name="Объект 2">
            <a:extLst>
              <a:ext uri="{FF2B5EF4-FFF2-40B4-BE49-F238E27FC236}">
                <a16:creationId xmlns:a16="http://schemas.microsoft.com/office/drawing/2014/main" id="{5EE43825-52FB-1B42-B51F-52519398D5F3}"/>
              </a:ext>
            </a:extLst>
          </p:cNvPr>
          <p:cNvSpPr>
            <a:spLocks noGrp="1"/>
          </p:cNvSpPr>
          <p:nvPr>
            <p:ph idx="1"/>
          </p:nvPr>
        </p:nvSpPr>
        <p:spPr>
          <a:xfrm>
            <a:off x="742507" y="1474750"/>
            <a:ext cx="10515600" cy="1853240"/>
          </a:xfrm>
        </p:spPr>
        <p:txBody>
          <a:bodyPr/>
          <a:lstStyle/>
          <a:p>
            <a:pPr marL="0" indent="0">
              <a:buNone/>
            </a:pPr>
            <a:r>
              <a:rPr lang="ru-RU" sz="2200" dirty="0"/>
              <a:t>Хорошо спроектированная Канбан-доска выполняет всю рутинную работу менеджера, и позволяет сотрудникам подразделения в каждый момент времени знать, какую задачу надо делать следующей, где есть проблемы, кому нужна помощь.</a:t>
            </a:r>
          </a:p>
          <a:p>
            <a:pPr marL="0" indent="0">
              <a:buNone/>
            </a:pPr>
            <a:r>
              <a:rPr lang="ru-RU" sz="2200" dirty="0"/>
              <a:t>Например, на этой картинке явно видно, что одному сотруднику явно нужна помощь, он слишком перегружен, и что другой сотрудник недогружен.</a:t>
            </a:r>
          </a:p>
          <a:p>
            <a:pPr marL="0" indent="0">
              <a:buNone/>
            </a:pPr>
            <a:endParaRPr lang="ru-RU" dirty="0"/>
          </a:p>
        </p:txBody>
      </p:sp>
      <p:pic>
        <p:nvPicPr>
          <p:cNvPr id="4" name="Рисунок 3">
            <a:extLst>
              <a:ext uri="{FF2B5EF4-FFF2-40B4-BE49-F238E27FC236}">
                <a16:creationId xmlns:a16="http://schemas.microsoft.com/office/drawing/2014/main" id="{B3235E84-9860-9E44-AF37-0A31AC28153D}"/>
              </a:ext>
            </a:extLst>
          </p:cNvPr>
          <p:cNvPicPr>
            <a:picLocks noChangeAspect="1"/>
          </p:cNvPicPr>
          <p:nvPr/>
        </p:nvPicPr>
        <p:blipFill rotWithShape="1">
          <a:blip r:embed="rId2"/>
          <a:srcRect l="8235" t="5490" r="6930" b="6042"/>
          <a:stretch/>
        </p:blipFill>
        <p:spPr>
          <a:xfrm>
            <a:off x="2424223" y="3429000"/>
            <a:ext cx="6990004" cy="3135559"/>
          </a:xfrm>
          <a:prstGeom prst="rect">
            <a:avLst/>
          </a:prstGeom>
        </p:spPr>
      </p:pic>
    </p:spTree>
    <p:extLst>
      <p:ext uri="{BB962C8B-B14F-4D97-AF65-F5344CB8AC3E}">
        <p14:creationId xmlns:p14="http://schemas.microsoft.com/office/powerpoint/2010/main" val="9969886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Объект 4">
            <a:extLst>
              <a:ext uri="{FF2B5EF4-FFF2-40B4-BE49-F238E27FC236}">
                <a16:creationId xmlns:a16="http://schemas.microsoft.com/office/drawing/2014/main" id="{9AA19E61-1520-6944-9B09-3EA6B2964DD3}"/>
              </a:ext>
            </a:extLst>
          </p:cNvPr>
          <p:cNvPicPr>
            <a:picLocks noGrp="1" noChangeAspect="1"/>
          </p:cNvPicPr>
          <p:nvPr>
            <p:ph idx="1"/>
          </p:nvPr>
        </p:nvPicPr>
        <p:blipFill rotWithShape="1">
          <a:blip r:embed="rId2">
            <a:alphaModFix amt="36000"/>
          </a:blip>
          <a:srcRect l="11434"/>
          <a:stretch/>
        </p:blipFill>
        <p:spPr>
          <a:xfrm>
            <a:off x="0" y="0"/>
            <a:ext cx="9142192" cy="6881603"/>
          </a:xfrm>
        </p:spPr>
      </p:pic>
      <p:sp>
        <p:nvSpPr>
          <p:cNvPr id="2" name="Заголовок 1">
            <a:extLst>
              <a:ext uri="{FF2B5EF4-FFF2-40B4-BE49-F238E27FC236}">
                <a16:creationId xmlns:a16="http://schemas.microsoft.com/office/drawing/2014/main" id="{F4A64C40-4122-9747-92F9-A1673EFD3BC4}"/>
              </a:ext>
            </a:extLst>
          </p:cNvPr>
          <p:cNvSpPr>
            <a:spLocks noGrp="1"/>
          </p:cNvSpPr>
          <p:nvPr>
            <p:ph type="title"/>
          </p:nvPr>
        </p:nvSpPr>
        <p:spPr>
          <a:xfrm>
            <a:off x="391633" y="232439"/>
            <a:ext cx="10515600" cy="735124"/>
          </a:xfrm>
        </p:spPr>
        <p:txBody>
          <a:bodyPr>
            <a:normAutofit/>
          </a:bodyPr>
          <a:lstStyle/>
          <a:p>
            <a:r>
              <a:rPr lang="ru-RU" sz="3600" dirty="0"/>
              <a:t>2. Ограничение незавершённой работы</a:t>
            </a:r>
          </a:p>
        </p:txBody>
      </p:sp>
      <p:pic>
        <p:nvPicPr>
          <p:cNvPr id="7" name="Рисунок 6">
            <a:extLst>
              <a:ext uri="{FF2B5EF4-FFF2-40B4-BE49-F238E27FC236}">
                <a16:creationId xmlns:a16="http://schemas.microsoft.com/office/drawing/2014/main" id="{4B5C01CB-3E37-D34E-B980-F7A5BE08F17B}"/>
              </a:ext>
            </a:extLst>
          </p:cNvPr>
          <p:cNvPicPr>
            <a:picLocks noChangeAspect="1"/>
          </p:cNvPicPr>
          <p:nvPr/>
        </p:nvPicPr>
        <p:blipFill>
          <a:blip r:embed="rId3"/>
          <a:stretch>
            <a:fillRect/>
          </a:stretch>
        </p:blipFill>
        <p:spPr>
          <a:xfrm>
            <a:off x="9142192" y="-85476"/>
            <a:ext cx="2669531" cy="6943475"/>
          </a:xfrm>
          <a:prstGeom prst="rect">
            <a:avLst/>
          </a:prstGeom>
        </p:spPr>
      </p:pic>
      <p:sp>
        <p:nvSpPr>
          <p:cNvPr id="8" name="TextBox 7">
            <a:extLst>
              <a:ext uri="{FF2B5EF4-FFF2-40B4-BE49-F238E27FC236}">
                <a16:creationId xmlns:a16="http://schemas.microsoft.com/office/drawing/2014/main" id="{649A83B1-9200-AA47-A764-81DB0A863C01}"/>
              </a:ext>
            </a:extLst>
          </p:cNvPr>
          <p:cNvSpPr txBox="1"/>
          <p:nvPr/>
        </p:nvSpPr>
        <p:spPr>
          <a:xfrm>
            <a:off x="396045" y="1053039"/>
            <a:ext cx="8420987" cy="4401205"/>
          </a:xfrm>
          <a:prstGeom prst="rect">
            <a:avLst/>
          </a:prstGeom>
          <a:noFill/>
        </p:spPr>
        <p:txBody>
          <a:bodyPr wrap="square" rtlCol="0">
            <a:spAutoFit/>
          </a:bodyPr>
          <a:lstStyle/>
          <a:p>
            <a:pPr marL="285750" indent="-285750">
              <a:buFont typeface="Arial" panose="020B0604020202020204" pitchFamily="34" charset="0"/>
              <a:buChar char="•"/>
            </a:pPr>
            <a:r>
              <a:rPr lang="ru-RU" sz="2000" dirty="0"/>
              <a:t>Важна не загрузка каждого работника, а эффективность всего рабочего процесса целиком: </a:t>
            </a:r>
            <a:r>
              <a:rPr lang="ru-RU" sz="2000" b="1" dirty="0"/>
              <a:t>как быстро решается задача</a:t>
            </a:r>
          </a:p>
          <a:p>
            <a:pPr marL="285750" indent="-285750">
              <a:buFont typeface="Arial" panose="020B0604020202020204" pitchFamily="34" charset="0"/>
              <a:buChar char="•"/>
            </a:pPr>
            <a:r>
              <a:rPr lang="ru-RU" sz="2000" dirty="0"/>
              <a:t>Оказалось, что загрузка каждого участка на 100% может не ускорить, а замедлить выпуск задач</a:t>
            </a:r>
          </a:p>
          <a:p>
            <a:pPr marL="285750" indent="-285750">
              <a:buFont typeface="Arial" panose="020B0604020202020204" pitchFamily="34" charset="0"/>
              <a:buChar char="•"/>
            </a:pPr>
            <a:r>
              <a:rPr lang="ru-RU" sz="2000" dirty="0"/>
              <a:t>Чтобы задачи быстро “пролетали” по конвейеру, нужно сперва “выровнять” производственный поток, чтобы задержки между этапами были минимальными, то есть сократить «очереди» на каждом этапе. При таком подходе требование, чтобы каждый этап был загружен на 100%, отходит на второй план.</a:t>
            </a:r>
          </a:p>
          <a:p>
            <a:pPr marL="285750" indent="-285750">
              <a:buFont typeface="Arial" panose="020B0604020202020204" pitchFamily="34" charset="0"/>
              <a:buChar char="•"/>
            </a:pPr>
            <a:r>
              <a:rPr lang="ru-RU" sz="2000" dirty="0"/>
              <a:t>В связи с Канбан-методом есть фраза: “перестаньте начинать [новые задачи], начните завершать [задачи которые уже в работе]”:</a:t>
            </a:r>
            <a:br>
              <a:rPr lang="ru-RU" sz="2000" dirty="0"/>
            </a:br>
            <a:r>
              <a:rPr lang="en-US" sz="2000" dirty="0"/>
              <a:t>”</a:t>
            </a:r>
            <a:r>
              <a:rPr lang="en-US" sz="2000" b="1" dirty="0"/>
              <a:t>Stop starting, Start finishing</a:t>
            </a:r>
            <a:r>
              <a:rPr lang="en-US" sz="2000" dirty="0"/>
              <a:t>”</a:t>
            </a:r>
            <a:endParaRPr lang="ru-RU" sz="2000" dirty="0"/>
          </a:p>
          <a:p>
            <a:pPr marL="285750" indent="-285750">
              <a:buFont typeface="Arial" panose="020B0604020202020204" pitchFamily="34" charset="0"/>
              <a:buChar char="•"/>
            </a:pPr>
            <a:r>
              <a:rPr lang="ru-RU" sz="2000" dirty="0"/>
              <a:t>Добавить ресурсов? Нет! Помните шутку про то, что </a:t>
            </a:r>
            <a:r>
              <a:rPr lang="en-US" sz="2000" dirty="0"/>
              <a:t>«</a:t>
            </a:r>
            <a:r>
              <a:rPr lang="ru-RU" sz="2000" dirty="0"/>
              <a:t>девять женщин не родят за 1 месяц ребенка</a:t>
            </a:r>
            <a:r>
              <a:rPr lang="en-US" sz="2000" dirty="0"/>
              <a:t>»</a:t>
            </a:r>
            <a:r>
              <a:rPr lang="ru-RU" sz="2000" dirty="0"/>
              <a:t>?</a:t>
            </a:r>
          </a:p>
        </p:txBody>
      </p:sp>
    </p:spTree>
    <p:extLst>
      <p:ext uri="{BB962C8B-B14F-4D97-AF65-F5344CB8AC3E}">
        <p14:creationId xmlns:p14="http://schemas.microsoft.com/office/powerpoint/2010/main" val="37209196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B38B14E-2FD4-2E42-B04C-B782C15D361C}"/>
              </a:ext>
            </a:extLst>
          </p:cNvPr>
          <p:cNvSpPr>
            <a:spLocks noGrp="1"/>
          </p:cNvSpPr>
          <p:nvPr>
            <p:ph type="title"/>
          </p:nvPr>
        </p:nvSpPr>
        <p:spPr>
          <a:xfrm>
            <a:off x="838200" y="365126"/>
            <a:ext cx="10515600" cy="868356"/>
          </a:xfrm>
        </p:spPr>
        <p:txBody>
          <a:bodyPr>
            <a:normAutofit fontScale="90000"/>
          </a:bodyPr>
          <a:lstStyle/>
          <a:p>
            <a:r>
              <a:rPr lang="ru-RU" sz="4000" dirty="0"/>
              <a:t>Ограничение незавершённой работы</a:t>
            </a:r>
            <a:br>
              <a:rPr lang="ru-RU" sz="4000" dirty="0"/>
            </a:br>
            <a:r>
              <a:rPr lang="ru-RU" sz="4000" dirty="0"/>
              <a:t>(</a:t>
            </a:r>
            <a:r>
              <a:rPr lang="en-US" sz="4000" b="1" dirty="0"/>
              <a:t>WIP-</a:t>
            </a:r>
            <a:r>
              <a:rPr lang="ru-RU" sz="4000" b="1" dirty="0"/>
              <a:t>лимиты</a:t>
            </a:r>
            <a:r>
              <a:rPr lang="ru-RU" sz="4000" dirty="0"/>
              <a:t>)</a:t>
            </a:r>
          </a:p>
        </p:txBody>
      </p:sp>
      <p:sp>
        <p:nvSpPr>
          <p:cNvPr id="3" name="Объект 2">
            <a:extLst>
              <a:ext uri="{FF2B5EF4-FFF2-40B4-BE49-F238E27FC236}">
                <a16:creationId xmlns:a16="http://schemas.microsoft.com/office/drawing/2014/main" id="{39F96EC5-D89B-8E4C-A8B2-EB2B83280F45}"/>
              </a:ext>
            </a:extLst>
          </p:cNvPr>
          <p:cNvSpPr>
            <a:spLocks noGrp="1"/>
          </p:cNvSpPr>
          <p:nvPr>
            <p:ph idx="1"/>
          </p:nvPr>
        </p:nvSpPr>
        <p:spPr>
          <a:xfrm>
            <a:off x="838200" y="1419527"/>
            <a:ext cx="4362542" cy="5300132"/>
          </a:xfrm>
        </p:spPr>
        <p:txBody>
          <a:bodyPr>
            <a:normAutofit fontScale="92500" lnSpcReduction="10000"/>
          </a:bodyPr>
          <a:lstStyle/>
          <a:p>
            <a:r>
              <a:rPr lang="ru-RU" sz="2200" dirty="0"/>
              <a:t>Переключение между</a:t>
            </a:r>
            <a:br>
              <a:rPr lang="ru-RU" sz="2200" dirty="0"/>
            </a:br>
            <a:r>
              <a:rPr lang="ru-RU" sz="2200" dirty="0"/>
              <a:t>задачами </a:t>
            </a:r>
            <a:r>
              <a:rPr lang="en-US" sz="2200" dirty="0"/>
              <a:t>/ </a:t>
            </a:r>
            <a:r>
              <a:rPr lang="ru-RU" sz="2200" dirty="0"/>
              <a:t>контекстами</a:t>
            </a:r>
            <a:br>
              <a:rPr lang="ru-RU" sz="2200" dirty="0"/>
            </a:br>
            <a:r>
              <a:rPr lang="ru-RU" sz="2200" dirty="0"/>
              <a:t>отнимает время и </a:t>
            </a:r>
            <a:r>
              <a:rPr lang="ru-RU" sz="2200" b="1" dirty="0"/>
              <a:t>неэффективно</a:t>
            </a:r>
          </a:p>
          <a:p>
            <a:r>
              <a:rPr lang="ru-RU" sz="2200" dirty="0"/>
              <a:t>Время выполнения всей работы</a:t>
            </a:r>
            <a:br>
              <a:rPr lang="ru-RU" sz="2200" dirty="0"/>
            </a:br>
            <a:r>
              <a:rPr lang="ru-RU" sz="2200" dirty="0"/>
              <a:t>в «многозадачном» режиме</a:t>
            </a:r>
            <a:br>
              <a:rPr lang="ru-RU" sz="2200" dirty="0"/>
            </a:br>
            <a:r>
              <a:rPr lang="ru-RU" sz="2200" dirty="0"/>
              <a:t>существенно больше, чем в</a:t>
            </a:r>
            <a:br>
              <a:rPr lang="ru-RU" sz="2200" dirty="0"/>
            </a:br>
            <a:r>
              <a:rPr lang="ru-RU" sz="2200" dirty="0"/>
              <a:t>«последовательном»</a:t>
            </a:r>
          </a:p>
          <a:p>
            <a:r>
              <a:rPr lang="ru-RU" sz="2200" dirty="0"/>
              <a:t>Когда задач много и они долго висят — на них </a:t>
            </a:r>
            <a:r>
              <a:rPr lang="ru-RU" sz="2200" b="1" dirty="0"/>
              <a:t>перестают обращать внимание</a:t>
            </a:r>
          </a:p>
          <a:p>
            <a:r>
              <a:rPr lang="ru-RU" sz="2200" dirty="0"/>
              <a:t>При этом сотрудники испытывают тревогу и </a:t>
            </a:r>
            <a:r>
              <a:rPr lang="ru-RU" sz="2200" b="1" dirty="0"/>
              <a:t>неприятные эмоции </a:t>
            </a:r>
            <a:r>
              <a:rPr lang="ru-RU" sz="2200" dirty="0"/>
              <a:t>в связи с висящей давно задачей</a:t>
            </a:r>
            <a:endParaRPr lang="en-US" sz="2200" dirty="0"/>
          </a:p>
          <a:p>
            <a:r>
              <a:rPr lang="ru-RU" sz="2100" dirty="0"/>
              <a:t>Закон Литтла (теория массового обслуживания) </a:t>
            </a:r>
            <a:r>
              <a:rPr lang="en" sz="2100" dirty="0"/>
              <a:t>—</a:t>
            </a:r>
            <a:r>
              <a:rPr lang="ru-RU" sz="2100" dirty="0"/>
              <a:t> чем больше задач в системе выполняется одновременно, тем более медленной будет скорость выполнения каждой из них.</a:t>
            </a:r>
          </a:p>
        </p:txBody>
      </p:sp>
      <p:pic>
        <p:nvPicPr>
          <p:cNvPr id="5" name="Рисунок 4">
            <a:extLst>
              <a:ext uri="{FF2B5EF4-FFF2-40B4-BE49-F238E27FC236}">
                <a16:creationId xmlns:a16="http://schemas.microsoft.com/office/drawing/2014/main" id="{E94E6F01-F64F-D247-88E3-CC27E49E9C86}"/>
              </a:ext>
            </a:extLst>
          </p:cNvPr>
          <p:cNvPicPr>
            <a:picLocks noChangeAspect="1"/>
          </p:cNvPicPr>
          <p:nvPr/>
        </p:nvPicPr>
        <p:blipFill>
          <a:blip r:embed="rId2"/>
          <a:stretch>
            <a:fillRect/>
          </a:stretch>
        </p:blipFill>
        <p:spPr>
          <a:xfrm>
            <a:off x="5200742" y="1233481"/>
            <a:ext cx="6923034" cy="2743089"/>
          </a:xfrm>
          <a:prstGeom prst="rect">
            <a:avLst/>
          </a:prstGeom>
        </p:spPr>
      </p:pic>
      <p:pic>
        <p:nvPicPr>
          <p:cNvPr id="7" name="Рисунок 6">
            <a:extLst>
              <a:ext uri="{FF2B5EF4-FFF2-40B4-BE49-F238E27FC236}">
                <a16:creationId xmlns:a16="http://schemas.microsoft.com/office/drawing/2014/main" id="{D81F91D6-6A7C-AD4E-B5CD-6857149175C0}"/>
              </a:ext>
            </a:extLst>
          </p:cNvPr>
          <p:cNvPicPr>
            <a:picLocks noChangeAspect="1"/>
          </p:cNvPicPr>
          <p:nvPr/>
        </p:nvPicPr>
        <p:blipFill rotWithShape="1">
          <a:blip r:embed="rId3"/>
          <a:srcRect b="7820"/>
          <a:stretch/>
        </p:blipFill>
        <p:spPr>
          <a:xfrm>
            <a:off x="8271610" y="3976570"/>
            <a:ext cx="3852166" cy="2743089"/>
          </a:xfrm>
          <a:prstGeom prst="rect">
            <a:avLst/>
          </a:prstGeom>
        </p:spPr>
      </p:pic>
      <p:sp>
        <p:nvSpPr>
          <p:cNvPr id="8" name="TextBox 7">
            <a:extLst>
              <a:ext uri="{FF2B5EF4-FFF2-40B4-BE49-F238E27FC236}">
                <a16:creationId xmlns:a16="http://schemas.microsoft.com/office/drawing/2014/main" id="{9F88DDB8-05FA-2247-AEF5-62D51BEE76F0}"/>
              </a:ext>
            </a:extLst>
          </p:cNvPr>
          <p:cNvSpPr txBox="1"/>
          <p:nvPr/>
        </p:nvSpPr>
        <p:spPr>
          <a:xfrm>
            <a:off x="5200742" y="4332451"/>
            <a:ext cx="2794942" cy="1754326"/>
          </a:xfrm>
          <a:prstGeom prst="rect">
            <a:avLst/>
          </a:prstGeom>
          <a:noFill/>
        </p:spPr>
        <p:txBody>
          <a:bodyPr wrap="square" rtlCol="0">
            <a:spAutoFit/>
          </a:bodyPr>
          <a:lstStyle/>
          <a:p>
            <a:r>
              <a:rPr lang="en" dirty="0"/>
              <a:t>WIP-</a:t>
            </a:r>
            <a:r>
              <a:rPr lang="ru-RU" dirty="0"/>
              <a:t>лимит — это практика, когда мы ограничиваем количество проектов или задач в производственной системе.</a:t>
            </a:r>
          </a:p>
        </p:txBody>
      </p:sp>
    </p:spTree>
    <p:extLst>
      <p:ext uri="{BB962C8B-B14F-4D97-AF65-F5344CB8AC3E}">
        <p14:creationId xmlns:p14="http://schemas.microsoft.com/office/powerpoint/2010/main" val="6193116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F2B929A-D6C7-5045-9FA4-6883BD4C0312}"/>
              </a:ext>
            </a:extLst>
          </p:cNvPr>
          <p:cNvSpPr>
            <a:spLocks noGrp="1"/>
          </p:cNvSpPr>
          <p:nvPr>
            <p:ph type="title"/>
          </p:nvPr>
        </p:nvSpPr>
        <p:spPr>
          <a:xfrm>
            <a:off x="838200" y="365126"/>
            <a:ext cx="10515600" cy="836354"/>
          </a:xfrm>
        </p:spPr>
        <p:txBody>
          <a:bodyPr/>
          <a:lstStyle/>
          <a:p>
            <a:r>
              <a:rPr lang="en-US" dirty="0"/>
              <a:t>WIP-</a:t>
            </a:r>
            <a:r>
              <a:rPr lang="ru-RU" dirty="0"/>
              <a:t>лимиты</a:t>
            </a:r>
          </a:p>
        </p:txBody>
      </p:sp>
      <p:sp>
        <p:nvSpPr>
          <p:cNvPr id="3" name="Объект 2">
            <a:extLst>
              <a:ext uri="{FF2B5EF4-FFF2-40B4-BE49-F238E27FC236}">
                <a16:creationId xmlns:a16="http://schemas.microsoft.com/office/drawing/2014/main" id="{98C6C092-B054-6647-B75D-BFE8547EFE02}"/>
              </a:ext>
            </a:extLst>
          </p:cNvPr>
          <p:cNvSpPr>
            <a:spLocks noGrp="1"/>
          </p:cNvSpPr>
          <p:nvPr>
            <p:ph idx="1"/>
          </p:nvPr>
        </p:nvSpPr>
        <p:spPr>
          <a:xfrm>
            <a:off x="838200" y="1347160"/>
            <a:ext cx="10515600" cy="4904784"/>
          </a:xfrm>
        </p:spPr>
        <p:txBody>
          <a:bodyPr>
            <a:normAutofit fontScale="62500" lnSpcReduction="20000"/>
          </a:bodyPr>
          <a:lstStyle/>
          <a:p>
            <a:pPr marL="0" indent="0">
              <a:buNone/>
            </a:pPr>
            <a:r>
              <a:rPr lang="ru-RU" b="1" dirty="0"/>
              <a:t>Какую выгоду получает организация и сотрудники от использования </a:t>
            </a:r>
            <a:r>
              <a:rPr lang="en" b="1" dirty="0"/>
              <a:t>WIP-</a:t>
            </a:r>
            <a:r>
              <a:rPr lang="ru-RU" b="1" dirty="0"/>
              <a:t>лимитов?</a:t>
            </a:r>
          </a:p>
          <a:p>
            <a:pPr fontAlgn="base"/>
            <a:r>
              <a:rPr lang="ru-RU" b="1" dirty="0"/>
              <a:t>Предсказуемость</a:t>
            </a:r>
            <a:r>
              <a:rPr lang="ru-RU" dirty="0"/>
              <a:t>. Первое, что мы получаем, это мы снижаем неопределённость времени производства по рабочим элементам. Работая с </a:t>
            </a:r>
            <a:r>
              <a:rPr lang="en" dirty="0"/>
              <a:t>WIP-</a:t>
            </a:r>
            <a:r>
              <a:rPr lang="ru-RU" dirty="0"/>
              <a:t>лимитом, мы можем предсказуемость времени производства повысить, либо понизить в зависимости от того, что нам нужно.</a:t>
            </a:r>
          </a:p>
          <a:p>
            <a:pPr fontAlgn="base"/>
            <a:r>
              <a:rPr lang="ru-RU" b="1" dirty="0"/>
              <a:t>Защита от выгорания</a:t>
            </a:r>
            <a:r>
              <a:rPr lang="ru-RU" dirty="0"/>
              <a:t> на персональном либо командном уровне. С лимитами у вас появляется некоторое время, когда вы можете отдохнуть, порефлексировать над рабочим процессом и качеством работы, или помочь другим! В общем, работать без цейтнота и перегрузки.</a:t>
            </a:r>
            <a:br>
              <a:rPr lang="ru-RU" b="1" dirty="0"/>
            </a:br>
            <a:endParaRPr lang="ru-RU" b="1" dirty="0"/>
          </a:p>
          <a:p>
            <a:pPr marL="0" indent="0">
              <a:buNone/>
            </a:pPr>
            <a:r>
              <a:rPr lang="ru-RU" b="1" dirty="0"/>
              <a:t>Как определить оптимальный </a:t>
            </a:r>
            <a:r>
              <a:rPr lang="en-US" b="1" dirty="0"/>
              <a:t>WIP-</a:t>
            </a:r>
            <a:r>
              <a:rPr lang="ru-RU" b="1" dirty="0"/>
              <a:t>лимит?</a:t>
            </a:r>
          </a:p>
          <a:p>
            <a:pPr marL="0" indent="0">
              <a:buNone/>
            </a:pPr>
            <a:r>
              <a:rPr lang="ru-RU" dirty="0"/>
              <a:t>Не существует универсальной формулы расчёта </a:t>
            </a:r>
            <a:r>
              <a:rPr lang="en" dirty="0"/>
              <a:t>WIP-</a:t>
            </a:r>
            <a:r>
              <a:rPr lang="ru-RU" dirty="0"/>
              <a:t>лимита. 🙁</a:t>
            </a:r>
          </a:p>
          <a:p>
            <a:pPr marL="0" indent="0">
              <a:buNone/>
            </a:pPr>
            <a:r>
              <a:rPr lang="ru-RU" dirty="0"/>
              <a:t>Нельзя взять и скопировать </a:t>
            </a:r>
            <a:r>
              <a:rPr lang="en" dirty="0"/>
              <a:t>WIP-</a:t>
            </a:r>
            <a:r>
              <a:rPr lang="ru-RU" dirty="0"/>
              <a:t>лимиты из одного подразделения в другое, и чтобы всё заработало. Они находятся эмпирическим путём на основании анализа потока и подбираются под некоторую оптимизационную цель.</a:t>
            </a:r>
          </a:p>
          <a:p>
            <a:r>
              <a:rPr lang="ru-RU" dirty="0"/>
              <a:t>Начальное значение может быть: </a:t>
            </a:r>
            <a:r>
              <a:rPr lang="ru-RU" b="1" dirty="0"/>
              <a:t>количество сотрудников </a:t>
            </a:r>
            <a:r>
              <a:rPr lang="en-US" b="1" dirty="0"/>
              <a:t>× 2.5</a:t>
            </a:r>
          </a:p>
          <a:p>
            <a:r>
              <a:rPr lang="ru-RU" dirty="0"/>
              <a:t>Если колонка переполнена, есть элементы, которые давно не трогали — понижаем </a:t>
            </a:r>
            <a:r>
              <a:rPr lang="en-US" dirty="0"/>
              <a:t>WIP-</a:t>
            </a:r>
            <a:r>
              <a:rPr lang="ru-RU" dirty="0"/>
              <a:t>лимит</a:t>
            </a:r>
            <a:endParaRPr lang="en-US" dirty="0"/>
          </a:p>
          <a:p>
            <a:r>
              <a:rPr lang="ru-RU" dirty="0"/>
              <a:t>Если сотрудники недогружены или объективно много блокировок — можно повысить </a:t>
            </a:r>
            <a:r>
              <a:rPr lang="en-US" dirty="0"/>
              <a:t>WIP-</a:t>
            </a:r>
            <a:r>
              <a:rPr lang="ru-RU" dirty="0"/>
              <a:t>лимит</a:t>
            </a:r>
            <a:endParaRPr lang="en-US" dirty="0"/>
          </a:p>
          <a:p>
            <a:pPr marL="0" indent="0">
              <a:buNone/>
            </a:pPr>
            <a:endParaRPr lang="en-US" dirty="0"/>
          </a:p>
          <a:p>
            <a:pPr marL="0" indent="0">
              <a:buNone/>
            </a:pPr>
            <a:r>
              <a:rPr lang="en-US" b="1" dirty="0"/>
              <a:t>WIP-</a:t>
            </a:r>
            <a:r>
              <a:rPr lang="ru-RU" b="1" dirty="0"/>
              <a:t>лимиты выставляет </a:t>
            </a:r>
            <a:r>
              <a:rPr lang="en-US" b="1" dirty="0"/>
              <a:t>SDM!</a:t>
            </a:r>
          </a:p>
          <a:p>
            <a:pPr marL="0" indent="0">
              <a:buNone/>
            </a:pPr>
            <a:endParaRPr lang="en-US" dirty="0"/>
          </a:p>
          <a:p>
            <a:pPr marL="0" indent="0">
              <a:buNone/>
            </a:pPr>
            <a:endParaRPr lang="ru-RU" b="1" dirty="0"/>
          </a:p>
        </p:txBody>
      </p:sp>
    </p:spTree>
    <p:extLst>
      <p:ext uri="{BB962C8B-B14F-4D97-AF65-F5344CB8AC3E}">
        <p14:creationId xmlns:p14="http://schemas.microsoft.com/office/powerpoint/2010/main" val="39373257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00ACF50-6307-004D-AB49-6076E213A248}"/>
              </a:ext>
            </a:extLst>
          </p:cNvPr>
          <p:cNvSpPr>
            <a:spLocks noGrp="1"/>
          </p:cNvSpPr>
          <p:nvPr>
            <p:ph type="title"/>
          </p:nvPr>
        </p:nvSpPr>
        <p:spPr>
          <a:xfrm>
            <a:off x="838200" y="365126"/>
            <a:ext cx="10515600" cy="825722"/>
          </a:xfrm>
        </p:spPr>
        <p:txBody>
          <a:bodyPr/>
          <a:lstStyle/>
          <a:p>
            <a:r>
              <a:rPr lang="ru-RU" b="1" dirty="0"/>
              <a:t>Что делать, если </a:t>
            </a:r>
            <a:r>
              <a:rPr lang="en" b="1" dirty="0"/>
              <a:t>WIP-</a:t>
            </a:r>
            <a:r>
              <a:rPr lang="ru-RU" b="1" dirty="0"/>
              <a:t>лимиты нарушаются?</a:t>
            </a:r>
            <a:endParaRPr lang="ru-RU" dirty="0"/>
          </a:p>
        </p:txBody>
      </p:sp>
      <p:sp>
        <p:nvSpPr>
          <p:cNvPr id="3" name="Объект 2">
            <a:extLst>
              <a:ext uri="{FF2B5EF4-FFF2-40B4-BE49-F238E27FC236}">
                <a16:creationId xmlns:a16="http://schemas.microsoft.com/office/drawing/2014/main" id="{404C3FC4-82C9-7548-8F88-E7426F0E0F29}"/>
              </a:ext>
            </a:extLst>
          </p:cNvPr>
          <p:cNvSpPr>
            <a:spLocks noGrp="1"/>
          </p:cNvSpPr>
          <p:nvPr>
            <p:ph idx="1"/>
          </p:nvPr>
        </p:nvSpPr>
        <p:spPr/>
        <p:txBody>
          <a:bodyPr>
            <a:normAutofit lnSpcReduction="10000"/>
          </a:bodyPr>
          <a:lstStyle/>
          <a:p>
            <a:pPr marL="0" indent="0" fontAlgn="base">
              <a:buNone/>
            </a:pPr>
            <a:endParaRPr lang="ru-RU" b="1" dirty="0"/>
          </a:p>
          <a:p>
            <a:pPr fontAlgn="base"/>
            <a:r>
              <a:rPr lang="ru-RU" dirty="0"/>
              <a:t>Если какой-то руководитель установил </a:t>
            </a:r>
            <a:r>
              <a:rPr lang="en" dirty="0"/>
              <a:t>WIP-</a:t>
            </a:r>
            <a:r>
              <a:rPr lang="ru-RU" dirty="0"/>
              <a:t>лимит, и вы тайком от него нарушаете это правило, то это сигнал, что при установке лимита что-то не учли, кто-то не был услышан. Нужно разбираться.</a:t>
            </a:r>
          </a:p>
          <a:p>
            <a:pPr fontAlgn="base"/>
            <a:r>
              <a:rPr lang="ru-RU" dirty="0"/>
              <a:t>Если вы лимиты нарушаете прям в открытую и на регулярной основе, то грош цена вашим договоренностям и решениям. Это не очень хорошая история. Проще отменить эту практику и работать без нее.</a:t>
            </a:r>
          </a:p>
          <a:p>
            <a:pPr fontAlgn="base"/>
            <a:r>
              <a:rPr lang="ru-RU" dirty="0"/>
              <a:t>Если вы будете менять лимиты на ежедневной основе, то вы даже не ощутите эффекта от того, что они у вас есть.</a:t>
            </a:r>
          </a:p>
          <a:p>
            <a:endParaRPr lang="ru-RU" dirty="0"/>
          </a:p>
        </p:txBody>
      </p:sp>
    </p:spTree>
    <p:extLst>
      <p:ext uri="{BB962C8B-B14F-4D97-AF65-F5344CB8AC3E}">
        <p14:creationId xmlns:p14="http://schemas.microsoft.com/office/powerpoint/2010/main" val="31259137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1CDFE367-6877-534C-8758-2DDBE9FAB262}"/>
              </a:ext>
            </a:extLst>
          </p:cNvPr>
          <p:cNvSpPr>
            <a:spLocks noGrp="1"/>
          </p:cNvSpPr>
          <p:nvPr>
            <p:ph type="title"/>
          </p:nvPr>
        </p:nvSpPr>
        <p:spPr>
          <a:xfrm>
            <a:off x="745100" y="257489"/>
            <a:ext cx="10515600" cy="878884"/>
          </a:xfrm>
        </p:spPr>
        <p:txBody>
          <a:bodyPr>
            <a:normAutofit fontScale="90000"/>
          </a:bodyPr>
          <a:lstStyle/>
          <a:p>
            <a:r>
              <a:rPr lang="ru-RU" dirty="0"/>
              <a:t>3. Управление потоком / диаграммы Канбан</a:t>
            </a:r>
          </a:p>
        </p:txBody>
      </p:sp>
      <p:pic>
        <p:nvPicPr>
          <p:cNvPr id="9" name="Объект 8">
            <a:extLst>
              <a:ext uri="{FF2B5EF4-FFF2-40B4-BE49-F238E27FC236}">
                <a16:creationId xmlns:a16="http://schemas.microsoft.com/office/drawing/2014/main" id="{0D3228E2-7764-A04E-864C-B89CD430BAB7}"/>
              </a:ext>
            </a:extLst>
          </p:cNvPr>
          <p:cNvPicPr>
            <a:picLocks noGrp="1" noChangeAspect="1"/>
          </p:cNvPicPr>
          <p:nvPr>
            <p:ph idx="1"/>
          </p:nvPr>
        </p:nvPicPr>
        <p:blipFill>
          <a:blip r:embed="rId2"/>
          <a:stretch>
            <a:fillRect/>
          </a:stretch>
        </p:blipFill>
        <p:spPr>
          <a:xfrm>
            <a:off x="745100" y="1253330"/>
            <a:ext cx="10856378" cy="5115571"/>
          </a:xfrm>
        </p:spPr>
      </p:pic>
    </p:spTree>
    <p:extLst>
      <p:ext uri="{BB962C8B-B14F-4D97-AF65-F5344CB8AC3E}">
        <p14:creationId xmlns:p14="http://schemas.microsoft.com/office/powerpoint/2010/main" val="48358650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2D4DF06-C33F-9342-B213-7735F6D86E00}"/>
              </a:ext>
            </a:extLst>
          </p:cNvPr>
          <p:cNvSpPr>
            <a:spLocks noGrp="1"/>
          </p:cNvSpPr>
          <p:nvPr>
            <p:ph type="title"/>
          </p:nvPr>
        </p:nvSpPr>
        <p:spPr>
          <a:xfrm>
            <a:off x="616688" y="229781"/>
            <a:ext cx="10737112" cy="1167219"/>
          </a:xfrm>
        </p:spPr>
        <p:txBody>
          <a:bodyPr>
            <a:normAutofit fontScale="90000"/>
          </a:bodyPr>
          <a:lstStyle/>
          <a:p>
            <a:r>
              <a:rPr lang="ru-RU" dirty="0"/>
              <a:t>Накопительная диаграмма потока</a:t>
            </a:r>
            <a:br>
              <a:rPr lang="ru-RU" dirty="0"/>
            </a:br>
            <a:r>
              <a:rPr lang="ru-RU" dirty="0"/>
              <a:t>(</a:t>
            </a:r>
            <a:r>
              <a:rPr lang="en-US" dirty="0"/>
              <a:t>Cumulative Flow Diagram</a:t>
            </a:r>
            <a:r>
              <a:rPr lang="ru-RU" dirty="0"/>
              <a:t>)</a:t>
            </a:r>
          </a:p>
        </p:txBody>
      </p:sp>
      <p:sp>
        <p:nvSpPr>
          <p:cNvPr id="3" name="Объект 2">
            <a:extLst>
              <a:ext uri="{FF2B5EF4-FFF2-40B4-BE49-F238E27FC236}">
                <a16:creationId xmlns:a16="http://schemas.microsoft.com/office/drawing/2014/main" id="{5BEBBE57-3FCD-CB42-A27A-BEB414160992}"/>
              </a:ext>
            </a:extLst>
          </p:cNvPr>
          <p:cNvSpPr>
            <a:spLocks noGrp="1"/>
          </p:cNvSpPr>
          <p:nvPr>
            <p:ph idx="1"/>
          </p:nvPr>
        </p:nvSpPr>
        <p:spPr>
          <a:xfrm>
            <a:off x="616688" y="1626781"/>
            <a:ext cx="2609112" cy="5001438"/>
          </a:xfrm>
        </p:spPr>
        <p:txBody>
          <a:bodyPr>
            <a:normAutofit fontScale="70000" lnSpcReduction="20000"/>
          </a:bodyPr>
          <a:lstStyle/>
          <a:p>
            <a:pPr marL="0" indent="0">
              <a:buNone/>
            </a:pPr>
            <a:r>
              <a:rPr lang="ru-RU" dirty="0"/>
              <a:t>Отслеживает общее количество выполняемых задач. Каждая цветная полоса показывает отдельное состояние процесса. Значения накапливаются со временем, потому и «накопительная». </a:t>
            </a:r>
          </a:p>
          <a:p>
            <a:pPr marL="0" indent="0">
              <a:buNone/>
            </a:pPr>
            <a:r>
              <a:rPr lang="ru-RU" dirty="0"/>
              <a:t>Показывает, как изменяется общее количество незавершенных работ с течением времени и насколько плавно задачи проходят свой путь через ваш процесс.</a:t>
            </a:r>
          </a:p>
        </p:txBody>
      </p:sp>
      <p:pic>
        <p:nvPicPr>
          <p:cNvPr id="5" name="Рисунок 4">
            <a:extLst>
              <a:ext uri="{FF2B5EF4-FFF2-40B4-BE49-F238E27FC236}">
                <a16:creationId xmlns:a16="http://schemas.microsoft.com/office/drawing/2014/main" id="{F0AF2DD8-4375-3E48-86D4-CFCA056FB06D}"/>
              </a:ext>
            </a:extLst>
          </p:cNvPr>
          <p:cNvPicPr>
            <a:picLocks noChangeAspect="1"/>
          </p:cNvPicPr>
          <p:nvPr/>
        </p:nvPicPr>
        <p:blipFill>
          <a:blip r:embed="rId2"/>
          <a:stretch>
            <a:fillRect/>
          </a:stretch>
        </p:blipFill>
        <p:spPr>
          <a:xfrm>
            <a:off x="3327990" y="1459240"/>
            <a:ext cx="8864009" cy="5398759"/>
          </a:xfrm>
          <a:prstGeom prst="rect">
            <a:avLst/>
          </a:prstGeom>
        </p:spPr>
      </p:pic>
    </p:spTree>
    <p:extLst>
      <p:ext uri="{BB962C8B-B14F-4D97-AF65-F5344CB8AC3E}">
        <p14:creationId xmlns:p14="http://schemas.microsoft.com/office/powerpoint/2010/main" val="35906237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BBFDD78-D36E-E14E-BF3D-177CFE9373BE}"/>
              </a:ext>
            </a:extLst>
          </p:cNvPr>
          <p:cNvSpPr>
            <a:spLocks noGrp="1"/>
          </p:cNvSpPr>
          <p:nvPr>
            <p:ph type="title"/>
          </p:nvPr>
        </p:nvSpPr>
        <p:spPr>
          <a:xfrm>
            <a:off x="721242" y="375757"/>
            <a:ext cx="10515600" cy="921415"/>
          </a:xfrm>
        </p:spPr>
        <p:txBody>
          <a:bodyPr/>
          <a:lstStyle/>
          <a:p>
            <a:r>
              <a:rPr lang="ru-RU" dirty="0"/>
              <a:t>Что же такое </a:t>
            </a:r>
            <a:r>
              <a:rPr lang="en-US" dirty="0"/>
              <a:t>Kanban?</a:t>
            </a:r>
            <a:endParaRPr lang="ru-RU" dirty="0"/>
          </a:p>
        </p:txBody>
      </p:sp>
      <p:pic>
        <p:nvPicPr>
          <p:cNvPr id="5" name="Объект 4">
            <a:extLst>
              <a:ext uri="{FF2B5EF4-FFF2-40B4-BE49-F238E27FC236}">
                <a16:creationId xmlns:a16="http://schemas.microsoft.com/office/drawing/2014/main" id="{6212C3F1-C421-CD46-8CDC-9CA1D2584374}"/>
              </a:ext>
            </a:extLst>
          </p:cNvPr>
          <p:cNvPicPr>
            <a:picLocks noGrp="1" noChangeAspect="1"/>
          </p:cNvPicPr>
          <p:nvPr>
            <p:ph idx="1"/>
          </p:nvPr>
        </p:nvPicPr>
        <p:blipFill>
          <a:blip r:embed="rId2"/>
          <a:stretch>
            <a:fillRect/>
          </a:stretch>
        </p:blipFill>
        <p:spPr>
          <a:xfrm>
            <a:off x="6198781" y="252482"/>
            <a:ext cx="5571523" cy="3588800"/>
          </a:xfrm>
        </p:spPr>
      </p:pic>
      <p:sp>
        <p:nvSpPr>
          <p:cNvPr id="6" name="TextBox 5">
            <a:extLst>
              <a:ext uri="{FF2B5EF4-FFF2-40B4-BE49-F238E27FC236}">
                <a16:creationId xmlns:a16="http://schemas.microsoft.com/office/drawing/2014/main" id="{51CC517D-17F9-DF4D-BB12-94CB35CC8215}"/>
              </a:ext>
            </a:extLst>
          </p:cNvPr>
          <p:cNvSpPr txBox="1"/>
          <p:nvPr/>
        </p:nvSpPr>
        <p:spPr>
          <a:xfrm>
            <a:off x="627321" y="1796902"/>
            <a:ext cx="4922874" cy="5078313"/>
          </a:xfrm>
          <a:prstGeom prst="rect">
            <a:avLst/>
          </a:prstGeom>
          <a:noFill/>
        </p:spPr>
        <p:txBody>
          <a:bodyPr wrap="square" rtlCol="0">
            <a:spAutoFit/>
          </a:bodyPr>
          <a:lstStyle/>
          <a:p>
            <a:r>
              <a:rPr lang="en-US" sz="2400" dirty="0"/>
              <a:t>Kanban — </a:t>
            </a:r>
            <a:r>
              <a:rPr lang="ru-RU" sz="2400" dirty="0"/>
              <a:t>это не «процесс» и не «методология разработки» и вообще не «способ разработки»</a:t>
            </a:r>
            <a:r>
              <a:rPr lang="en-US" sz="2400" dirty="0"/>
              <a:t>.</a:t>
            </a:r>
          </a:p>
          <a:p>
            <a:endParaRPr lang="en-US" sz="2400" dirty="0"/>
          </a:p>
          <a:p>
            <a:r>
              <a:rPr lang="ru-RU" sz="2400" dirty="0"/>
              <a:t>Нельзя сказать, что «мы работает по </a:t>
            </a:r>
            <a:r>
              <a:rPr lang="en-US" sz="2400" dirty="0"/>
              <a:t>Kanban</a:t>
            </a:r>
            <a:r>
              <a:rPr lang="ru-RU" sz="2400" dirty="0"/>
              <a:t>»</a:t>
            </a:r>
            <a:r>
              <a:rPr lang="en-US" sz="2400" dirty="0"/>
              <a:t>.</a:t>
            </a:r>
            <a:endParaRPr lang="ru-RU" sz="2400" dirty="0"/>
          </a:p>
          <a:p>
            <a:endParaRPr lang="en-US" sz="2400" dirty="0"/>
          </a:p>
          <a:p>
            <a:r>
              <a:rPr lang="en-US" sz="2400" dirty="0"/>
              <a:t>Kanban — </a:t>
            </a:r>
            <a:r>
              <a:rPr lang="ru-RU" sz="2400" dirty="0"/>
              <a:t>строго говоря, не входит в </a:t>
            </a:r>
            <a:r>
              <a:rPr lang="en-US" sz="2400" dirty="0"/>
              <a:t>Agile. </a:t>
            </a:r>
            <a:r>
              <a:rPr lang="ru-RU" sz="2400" dirty="0"/>
              <a:t>Для него даже создали свою концепцию «</a:t>
            </a:r>
            <a:r>
              <a:rPr lang="en" sz="2400" dirty="0"/>
              <a:t>Business Agility</a:t>
            </a:r>
            <a:r>
              <a:rPr lang="ru-RU" sz="2400" dirty="0"/>
              <a:t>»</a:t>
            </a:r>
            <a:endParaRPr lang="en-US" sz="2400" dirty="0"/>
          </a:p>
          <a:p>
            <a:endParaRPr lang="en-US" dirty="0"/>
          </a:p>
          <a:p>
            <a:r>
              <a:rPr lang="en-US" sz="2400" b="1" dirty="0"/>
              <a:t>Kanban</a:t>
            </a:r>
            <a:r>
              <a:rPr lang="ru-RU" sz="2400" dirty="0"/>
              <a:t> — метод улучшения процесса </a:t>
            </a:r>
            <a:r>
              <a:rPr lang="en-US" sz="2400" dirty="0"/>
              <a:t>/ </a:t>
            </a:r>
            <a:r>
              <a:rPr lang="ru-RU" sz="2400" dirty="0"/>
              <a:t>сервиса.</a:t>
            </a:r>
            <a:endParaRPr lang="en-US" sz="2400" dirty="0"/>
          </a:p>
          <a:p>
            <a:endParaRPr lang="ru-RU" dirty="0"/>
          </a:p>
        </p:txBody>
      </p:sp>
      <p:sp>
        <p:nvSpPr>
          <p:cNvPr id="7" name="TextBox 6">
            <a:extLst>
              <a:ext uri="{FF2B5EF4-FFF2-40B4-BE49-F238E27FC236}">
                <a16:creationId xmlns:a16="http://schemas.microsoft.com/office/drawing/2014/main" id="{F57D8AA6-2969-074F-B5A1-A0E133DECBE5}"/>
              </a:ext>
            </a:extLst>
          </p:cNvPr>
          <p:cNvSpPr txBox="1"/>
          <p:nvPr/>
        </p:nvSpPr>
        <p:spPr>
          <a:xfrm>
            <a:off x="6315740" y="4029740"/>
            <a:ext cx="5454564" cy="2739211"/>
          </a:xfrm>
          <a:prstGeom prst="rect">
            <a:avLst/>
          </a:prstGeom>
          <a:noFill/>
        </p:spPr>
        <p:txBody>
          <a:bodyPr wrap="square" rtlCol="0">
            <a:spAutoFit/>
          </a:bodyPr>
          <a:lstStyle/>
          <a:p>
            <a:r>
              <a:rPr lang="ru-RU" sz="2200" dirty="0"/>
              <a:t>Канбан-метод – это метод улучшения вашей работы. Чем бы вы ни занимались, есть гипотеза, что практики Канбан-метода позволят вам делать вашу работу еще лучше. С позиции Канбана это значит, что вы будете лучше попадать в ожидания заказчика. </a:t>
            </a:r>
          </a:p>
          <a:p>
            <a:endParaRPr lang="ru-RU" dirty="0"/>
          </a:p>
        </p:txBody>
      </p:sp>
    </p:spTree>
    <p:extLst>
      <p:ext uri="{BB962C8B-B14F-4D97-AF65-F5344CB8AC3E}">
        <p14:creationId xmlns:p14="http://schemas.microsoft.com/office/powerpoint/2010/main" val="40011057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Рисунок 7">
            <a:extLst>
              <a:ext uri="{FF2B5EF4-FFF2-40B4-BE49-F238E27FC236}">
                <a16:creationId xmlns:a16="http://schemas.microsoft.com/office/drawing/2014/main" id="{AF401440-7786-0743-BFDF-0F73F6C1A267}"/>
              </a:ext>
            </a:extLst>
          </p:cNvPr>
          <p:cNvPicPr>
            <a:picLocks noChangeAspect="1"/>
          </p:cNvPicPr>
          <p:nvPr/>
        </p:nvPicPr>
        <p:blipFill>
          <a:blip r:embed="rId2"/>
          <a:stretch>
            <a:fillRect/>
          </a:stretch>
        </p:blipFill>
        <p:spPr>
          <a:xfrm>
            <a:off x="7162374" y="3675667"/>
            <a:ext cx="5029626" cy="3107905"/>
          </a:xfrm>
          <a:prstGeom prst="rect">
            <a:avLst/>
          </a:prstGeom>
        </p:spPr>
      </p:pic>
      <p:sp>
        <p:nvSpPr>
          <p:cNvPr id="2" name="Заголовок 1">
            <a:extLst>
              <a:ext uri="{FF2B5EF4-FFF2-40B4-BE49-F238E27FC236}">
                <a16:creationId xmlns:a16="http://schemas.microsoft.com/office/drawing/2014/main" id="{1E3E4511-EA4A-A947-97B9-C576C6B69E27}"/>
              </a:ext>
            </a:extLst>
          </p:cNvPr>
          <p:cNvSpPr>
            <a:spLocks noGrp="1"/>
          </p:cNvSpPr>
          <p:nvPr>
            <p:ph type="title"/>
          </p:nvPr>
        </p:nvSpPr>
        <p:spPr>
          <a:xfrm>
            <a:off x="614916" y="333229"/>
            <a:ext cx="7285075" cy="804456"/>
          </a:xfrm>
        </p:spPr>
        <p:txBody>
          <a:bodyPr/>
          <a:lstStyle/>
          <a:p>
            <a:r>
              <a:rPr lang="en-US" dirty="0"/>
              <a:t>CFD — </a:t>
            </a:r>
            <a:r>
              <a:rPr lang="ru-RU" dirty="0"/>
              <a:t>какая полезная инфа?</a:t>
            </a:r>
          </a:p>
        </p:txBody>
      </p:sp>
      <p:pic>
        <p:nvPicPr>
          <p:cNvPr id="5" name="Объект 4">
            <a:extLst>
              <a:ext uri="{FF2B5EF4-FFF2-40B4-BE49-F238E27FC236}">
                <a16:creationId xmlns:a16="http://schemas.microsoft.com/office/drawing/2014/main" id="{81779FDF-914D-724E-9144-DAA2876A9F2E}"/>
              </a:ext>
            </a:extLst>
          </p:cNvPr>
          <p:cNvPicPr>
            <a:picLocks noGrp="1" noChangeAspect="1"/>
          </p:cNvPicPr>
          <p:nvPr>
            <p:ph idx="1"/>
          </p:nvPr>
        </p:nvPicPr>
        <p:blipFill>
          <a:blip r:embed="rId3"/>
          <a:stretch>
            <a:fillRect/>
          </a:stretch>
        </p:blipFill>
        <p:spPr>
          <a:xfrm>
            <a:off x="7644810" y="74428"/>
            <a:ext cx="4448692" cy="3416866"/>
          </a:xfrm>
        </p:spPr>
      </p:pic>
      <p:sp>
        <p:nvSpPr>
          <p:cNvPr id="6" name="TextBox 5">
            <a:extLst>
              <a:ext uri="{FF2B5EF4-FFF2-40B4-BE49-F238E27FC236}">
                <a16:creationId xmlns:a16="http://schemas.microsoft.com/office/drawing/2014/main" id="{40D687E1-D8DA-1647-A271-6F3F1D61A064}"/>
              </a:ext>
            </a:extLst>
          </p:cNvPr>
          <p:cNvSpPr txBox="1"/>
          <p:nvPr/>
        </p:nvSpPr>
        <p:spPr>
          <a:xfrm>
            <a:off x="614916" y="1137685"/>
            <a:ext cx="7029893" cy="4955203"/>
          </a:xfrm>
          <a:prstGeom prst="rect">
            <a:avLst/>
          </a:prstGeom>
          <a:noFill/>
        </p:spPr>
        <p:txBody>
          <a:bodyPr wrap="square" rtlCol="0">
            <a:spAutoFit/>
          </a:bodyPr>
          <a:lstStyle/>
          <a:p>
            <a:pPr marL="285750" indent="-285750">
              <a:buFont typeface="Arial" panose="020B0604020202020204" pitchFamily="34" charset="0"/>
              <a:buChar char="•"/>
            </a:pPr>
            <a:r>
              <a:rPr lang="ru-RU" sz="2000" dirty="0"/>
              <a:t>Горизонтальная ширина полосы — приблизительное среднее время цикла. Измерение того, где задача попадает в полосу «Выполнено», дает приблизительное среднее время цикла для всего процесса.</a:t>
            </a:r>
          </a:p>
          <a:p>
            <a:pPr marL="285750" indent="-285750">
              <a:buFont typeface="Arial" panose="020B0604020202020204" pitchFamily="34" charset="0"/>
              <a:buChar char="•"/>
            </a:pPr>
            <a:r>
              <a:rPr lang="ru-RU" sz="2000" dirty="0"/>
              <a:t>Вертикальная ширина полосы — количество задач, которые скопились в данной колонке в данное время</a:t>
            </a:r>
          </a:p>
          <a:p>
            <a:pPr marL="285750" indent="-285750">
              <a:buFont typeface="Arial" panose="020B0604020202020204" pitchFamily="34" charset="0"/>
              <a:buChar char="•"/>
            </a:pPr>
            <a:r>
              <a:rPr lang="ru-RU" sz="2000" dirty="0"/>
              <a:t>Наклон линии — средняя пропускная способность в заданном диапазоне времени</a:t>
            </a:r>
          </a:p>
          <a:p>
            <a:pPr marL="742950" lvl="1" indent="-285750">
              <a:buFont typeface="Arial" panose="020B0604020202020204" pitchFamily="34" charset="0"/>
              <a:buChar char="•"/>
            </a:pPr>
            <a:r>
              <a:rPr lang="ru-RU" dirty="0"/>
              <a:t>Плоские полосы, означают отсутствие выполнения задач, что может свидетельствовать о возникновении затора</a:t>
            </a:r>
          </a:p>
          <a:p>
            <a:endParaRPr lang="ru-RU" sz="2000" dirty="0"/>
          </a:p>
          <a:p>
            <a:r>
              <a:rPr lang="ru-RU" sz="2000" dirty="0"/>
              <a:t>Ключ к использованию </a:t>
            </a:r>
            <a:r>
              <a:rPr lang="en-US" sz="2000" dirty="0"/>
              <a:t>CFD</a:t>
            </a:r>
            <a:r>
              <a:rPr lang="ru-RU" sz="2000" dirty="0"/>
              <a:t> для анализа Канбан — научиться распознавать наиболее распространенные паттерны</a:t>
            </a:r>
            <a:r>
              <a:rPr lang="en" sz="2000" dirty="0"/>
              <a:t>.</a:t>
            </a:r>
            <a:endParaRPr lang="ru-RU" sz="2000" dirty="0"/>
          </a:p>
          <a:p>
            <a:endParaRPr lang="ru-RU" sz="2000" dirty="0"/>
          </a:p>
          <a:p>
            <a:r>
              <a:rPr lang="ru-RU" sz="2000" b="1" dirty="0"/>
              <a:t>Самое главное назначение графика — это выявление аномалий в процессе и определение узких мест.</a:t>
            </a:r>
          </a:p>
        </p:txBody>
      </p:sp>
    </p:spTree>
    <p:extLst>
      <p:ext uri="{BB962C8B-B14F-4D97-AF65-F5344CB8AC3E}">
        <p14:creationId xmlns:p14="http://schemas.microsoft.com/office/powerpoint/2010/main" val="25522691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Рисунок 4">
            <a:extLst>
              <a:ext uri="{FF2B5EF4-FFF2-40B4-BE49-F238E27FC236}">
                <a16:creationId xmlns:a16="http://schemas.microsoft.com/office/drawing/2014/main" id="{9E1A8F92-564A-B649-9E86-F2C145BE7AB5}"/>
              </a:ext>
            </a:extLst>
          </p:cNvPr>
          <p:cNvPicPr>
            <a:picLocks noChangeAspect="1"/>
          </p:cNvPicPr>
          <p:nvPr/>
        </p:nvPicPr>
        <p:blipFill>
          <a:blip r:embed="rId2"/>
          <a:stretch>
            <a:fillRect/>
          </a:stretch>
        </p:blipFill>
        <p:spPr>
          <a:xfrm>
            <a:off x="4571003" y="3034800"/>
            <a:ext cx="7620997" cy="3823200"/>
          </a:xfrm>
          <a:prstGeom prst="rect">
            <a:avLst/>
          </a:prstGeom>
        </p:spPr>
      </p:pic>
      <p:sp>
        <p:nvSpPr>
          <p:cNvPr id="2" name="Заголовок 1">
            <a:extLst>
              <a:ext uri="{FF2B5EF4-FFF2-40B4-BE49-F238E27FC236}">
                <a16:creationId xmlns:a16="http://schemas.microsoft.com/office/drawing/2014/main" id="{7C064484-683E-6C4D-B874-6D784BBDCF4F}"/>
              </a:ext>
            </a:extLst>
          </p:cNvPr>
          <p:cNvSpPr>
            <a:spLocks noGrp="1"/>
          </p:cNvSpPr>
          <p:nvPr>
            <p:ph type="title"/>
          </p:nvPr>
        </p:nvSpPr>
        <p:spPr>
          <a:xfrm>
            <a:off x="360623" y="173740"/>
            <a:ext cx="4087778" cy="1251022"/>
          </a:xfrm>
        </p:spPr>
        <p:txBody>
          <a:bodyPr>
            <a:noAutofit/>
          </a:bodyPr>
          <a:lstStyle/>
          <a:p>
            <a:r>
              <a:rPr lang="ru-RU" sz="3200" dirty="0"/>
              <a:t>Контрольный график</a:t>
            </a:r>
            <a:br>
              <a:rPr lang="en-US" sz="3200" dirty="0"/>
            </a:br>
            <a:r>
              <a:rPr lang="en-US" sz="3200" dirty="0"/>
              <a:t>(Control Chart)</a:t>
            </a:r>
            <a:endParaRPr lang="ru-RU" sz="3200" dirty="0"/>
          </a:p>
        </p:txBody>
      </p:sp>
      <p:sp>
        <p:nvSpPr>
          <p:cNvPr id="3" name="Объект 2">
            <a:extLst>
              <a:ext uri="{FF2B5EF4-FFF2-40B4-BE49-F238E27FC236}">
                <a16:creationId xmlns:a16="http://schemas.microsoft.com/office/drawing/2014/main" id="{BDF10A04-31A4-E240-BB95-159B35C5C316}"/>
              </a:ext>
            </a:extLst>
          </p:cNvPr>
          <p:cNvSpPr>
            <a:spLocks noGrp="1"/>
          </p:cNvSpPr>
          <p:nvPr>
            <p:ph idx="1"/>
          </p:nvPr>
        </p:nvSpPr>
        <p:spPr>
          <a:xfrm>
            <a:off x="432391" y="1424762"/>
            <a:ext cx="4490483" cy="5259497"/>
          </a:xfrm>
        </p:spPr>
        <p:txBody>
          <a:bodyPr>
            <a:normAutofit/>
          </a:bodyPr>
          <a:lstStyle/>
          <a:p>
            <a:pPr marL="0" indent="0">
              <a:buNone/>
            </a:pPr>
            <a:r>
              <a:rPr lang="ru-RU" sz="1800" dirty="0"/>
              <a:t>Диаграмма рассеяния времени цикла</a:t>
            </a:r>
            <a:r>
              <a:rPr lang="en-US" sz="1800" dirty="0"/>
              <a:t> (Cycle Time Scatterplot)</a:t>
            </a:r>
          </a:p>
          <a:p>
            <a:r>
              <a:rPr lang="ru-RU" sz="1800" dirty="0"/>
              <a:t>Время цикла измеряет время между началом и завершением работы над заданием — это одна из самых важных </a:t>
            </a:r>
            <a:r>
              <a:rPr lang="ru-RU" sz="1800" dirty="0">
                <a:hlinkClick r:id="rId3"/>
              </a:rPr>
              <a:t>метрик для аналитики</a:t>
            </a:r>
            <a:r>
              <a:rPr lang="ru-RU" sz="1800" dirty="0"/>
              <a:t>.</a:t>
            </a:r>
            <a:endParaRPr lang="en-US" sz="1800" dirty="0"/>
          </a:p>
          <a:p>
            <a:r>
              <a:rPr lang="ru-RU" sz="1800" dirty="0"/>
              <a:t>Более низкое время цикла означает, что выполняется больше работы и, следовательно, повышается удовлетворенность клиентов.</a:t>
            </a:r>
            <a:endParaRPr lang="en-US" sz="1800" dirty="0"/>
          </a:p>
          <a:p>
            <a:r>
              <a:rPr lang="ru-RU" sz="1800" dirty="0"/>
              <a:t>Диаграмма собирает все данные о времени цикла за определенный период времени</a:t>
            </a:r>
            <a:endParaRPr lang="en-US" sz="1800" dirty="0"/>
          </a:p>
          <a:p>
            <a:r>
              <a:rPr lang="ru-RU" sz="1800" dirty="0"/>
              <a:t>Каждая точка на графике представляет задачу. Вертикальное положение точки показывает время цикла выполнения задания, а горизонтальное положение — день, когда задание было выполнено.</a:t>
            </a:r>
          </a:p>
        </p:txBody>
      </p:sp>
      <p:pic>
        <p:nvPicPr>
          <p:cNvPr id="8" name="Рисунок 7">
            <a:extLst>
              <a:ext uri="{FF2B5EF4-FFF2-40B4-BE49-F238E27FC236}">
                <a16:creationId xmlns:a16="http://schemas.microsoft.com/office/drawing/2014/main" id="{C852E875-A80E-CF4B-B088-CBAE5834F743}"/>
              </a:ext>
            </a:extLst>
          </p:cNvPr>
          <p:cNvPicPr>
            <a:picLocks noChangeAspect="1"/>
          </p:cNvPicPr>
          <p:nvPr/>
        </p:nvPicPr>
        <p:blipFill>
          <a:blip r:embed="rId4"/>
          <a:stretch>
            <a:fillRect/>
          </a:stretch>
        </p:blipFill>
        <p:spPr>
          <a:xfrm>
            <a:off x="8378456" y="0"/>
            <a:ext cx="3813544" cy="2831207"/>
          </a:xfrm>
          <a:prstGeom prst="rect">
            <a:avLst/>
          </a:prstGeom>
        </p:spPr>
      </p:pic>
    </p:spTree>
    <p:extLst>
      <p:ext uri="{BB962C8B-B14F-4D97-AF65-F5344CB8AC3E}">
        <p14:creationId xmlns:p14="http://schemas.microsoft.com/office/powerpoint/2010/main" val="260993358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Рисунок 4">
            <a:extLst>
              <a:ext uri="{FF2B5EF4-FFF2-40B4-BE49-F238E27FC236}">
                <a16:creationId xmlns:a16="http://schemas.microsoft.com/office/drawing/2014/main" id="{5C76B788-ACB0-2B44-8D9D-ED280BB632F3}"/>
              </a:ext>
            </a:extLst>
          </p:cNvPr>
          <p:cNvPicPr>
            <a:picLocks noChangeAspect="1"/>
          </p:cNvPicPr>
          <p:nvPr/>
        </p:nvPicPr>
        <p:blipFill>
          <a:blip r:embed="rId2"/>
          <a:stretch>
            <a:fillRect/>
          </a:stretch>
        </p:blipFill>
        <p:spPr>
          <a:xfrm>
            <a:off x="5601710" y="2785730"/>
            <a:ext cx="6590290" cy="4072270"/>
          </a:xfrm>
          <a:prstGeom prst="rect">
            <a:avLst/>
          </a:prstGeom>
        </p:spPr>
      </p:pic>
      <p:sp>
        <p:nvSpPr>
          <p:cNvPr id="2" name="Заголовок 1">
            <a:extLst>
              <a:ext uri="{FF2B5EF4-FFF2-40B4-BE49-F238E27FC236}">
                <a16:creationId xmlns:a16="http://schemas.microsoft.com/office/drawing/2014/main" id="{F852C495-9139-5247-B667-FE224C8C7396}"/>
              </a:ext>
            </a:extLst>
          </p:cNvPr>
          <p:cNvSpPr>
            <a:spLocks noGrp="1"/>
          </p:cNvSpPr>
          <p:nvPr>
            <p:ph type="title"/>
          </p:nvPr>
        </p:nvSpPr>
        <p:spPr>
          <a:xfrm>
            <a:off x="838200" y="438297"/>
            <a:ext cx="10515600" cy="485480"/>
          </a:xfrm>
        </p:spPr>
        <p:txBody>
          <a:bodyPr>
            <a:normAutofit fontScale="90000"/>
          </a:bodyPr>
          <a:lstStyle/>
          <a:p>
            <a:r>
              <a:rPr lang="ru-RU" dirty="0"/>
              <a:t>Контрольный график</a:t>
            </a:r>
          </a:p>
        </p:txBody>
      </p:sp>
      <p:sp>
        <p:nvSpPr>
          <p:cNvPr id="3" name="Объект 2">
            <a:extLst>
              <a:ext uri="{FF2B5EF4-FFF2-40B4-BE49-F238E27FC236}">
                <a16:creationId xmlns:a16="http://schemas.microsoft.com/office/drawing/2014/main" id="{131E4163-CB41-E448-BBC7-AE423EC07BE6}"/>
              </a:ext>
            </a:extLst>
          </p:cNvPr>
          <p:cNvSpPr>
            <a:spLocks noGrp="1"/>
          </p:cNvSpPr>
          <p:nvPr>
            <p:ph idx="1"/>
          </p:nvPr>
        </p:nvSpPr>
        <p:spPr>
          <a:xfrm>
            <a:off x="838200" y="1297172"/>
            <a:ext cx="4935279" cy="4879791"/>
          </a:xfrm>
        </p:spPr>
        <p:txBody>
          <a:bodyPr>
            <a:normAutofit/>
          </a:bodyPr>
          <a:lstStyle/>
          <a:p>
            <a:pPr marL="0" indent="0">
              <a:buNone/>
            </a:pPr>
            <a:r>
              <a:rPr lang="ru-RU" sz="2000" dirty="0"/>
              <a:t>На контрольном графике отображается время выполнения каждой задачи и помогает найти самые длительные из них. Анализ подобных задач помогает выявить возможные проблемы.</a:t>
            </a:r>
          </a:p>
          <a:p>
            <a:pPr marL="0" indent="0">
              <a:buNone/>
            </a:pPr>
            <a:endParaRPr lang="ru-RU" sz="2000" dirty="0"/>
          </a:p>
          <a:p>
            <a:pPr marL="0" indent="0">
              <a:buNone/>
            </a:pPr>
            <a:r>
              <a:rPr lang="ru-RU" sz="2000" dirty="0"/>
              <a:t>Ещё одна польза графика — это определение </a:t>
            </a:r>
            <a:r>
              <a:rPr lang="en" sz="2000" dirty="0"/>
              <a:t>SLA (</a:t>
            </a:r>
            <a:r>
              <a:rPr lang="ru-RU" sz="2000" dirty="0"/>
              <a:t>соглашение об уровне обслуживании). Например, глядя на этот график вряд ли можно гарантировать заказчику решение любой задачи за 5 рабочих дней.</a:t>
            </a:r>
            <a:br>
              <a:rPr lang="ru-RU" sz="2000" dirty="0"/>
            </a:br>
            <a:r>
              <a:rPr lang="ru-RU" sz="2000" dirty="0"/>
              <a:t>В тоже время, можно говорить об устранении 90% багов быстрее чем за 2 дня.</a:t>
            </a:r>
          </a:p>
        </p:txBody>
      </p:sp>
    </p:spTree>
    <p:extLst>
      <p:ext uri="{BB962C8B-B14F-4D97-AF65-F5344CB8AC3E}">
        <p14:creationId xmlns:p14="http://schemas.microsoft.com/office/powerpoint/2010/main" val="90285558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Рисунок 4">
            <a:extLst>
              <a:ext uri="{FF2B5EF4-FFF2-40B4-BE49-F238E27FC236}">
                <a16:creationId xmlns:a16="http://schemas.microsoft.com/office/drawing/2014/main" id="{0CF485B2-7F63-FB49-9942-2B33EC6FF584}"/>
              </a:ext>
            </a:extLst>
          </p:cNvPr>
          <p:cNvPicPr>
            <a:picLocks noChangeAspect="1"/>
          </p:cNvPicPr>
          <p:nvPr/>
        </p:nvPicPr>
        <p:blipFill>
          <a:blip r:embed="rId2"/>
          <a:stretch>
            <a:fillRect/>
          </a:stretch>
        </p:blipFill>
        <p:spPr>
          <a:xfrm>
            <a:off x="5600092" y="1967024"/>
            <a:ext cx="6591908" cy="4849814"/>
          </a:xfrm>
          <a:prstGeom prst="rect">
            <a:avLst/>
          </a:prstGeom>
        </p:spPr>
      </p:pic>
      <p:sp>
        <p:nvSpPr>
          <p:cNvPr id="2" name="Заголовок 1">
            <a:extLst>
              <a:ext uri="{FF2B5EF4-FFF2-40B4-BE49-F238E27FC236}">
                <a16:creationId xmlns:a16="http://schemas.microsoft.com/office/drawing/2014/main" id="{932F9E81-1854-6947-B9FA-2C89C98C8BE6}"/>
              </a:ext>
            </a:extLst>
          </p:cNvPr>
          <p:cNvSpPr>
            <a:spLocks noGrp="1"/>
          </p:cNvSpPr>
          <p:nvPr>
            <p:ph type="title"/>
          </p:nvPr>
        </p:nvSpPr>
        <p:spPr>
          <a:xfrm>
            <a:off x="519223" y="274969"/>
            <a:ext cx="10515600" cy="910782"/>
          </a:xfrm>
        </p:spPr>
        <p:txBody>
          <a:bodyPr>
            <a:noAutofit/>
          </a:bodyPr>
          <a:lstStyle/>
          <a:p>
            <a:r>
              <a:rPr lang="en" sz="3600" dirty="0"/>
              <a:t>Cycle time – </a:t>
            </a:r>
            <a:r>
              <a:rPr lang="ru-RU" sz="3600" dirty="0"/>
              <a:t>Время цикла</a:t>
            </a:r>
            <a:br>
              <a:rPr lang="en-US" sz="3600" dirty="0"/>
            </a:br>
            <a:r>
              <a:rPr lang="ru-RU" sz="2800" dirty="0"/>
              <a:t>(распределение времени выполнения по этапам)</a:t>
            </a:r>
          </a:p>
        </p:txBody>
      </p:sp>
      <p:sp>
        <p:nvSpPr>
          <p:cNvPr id="3" name="Объект 2">
            <a:extLst>
              <a:ext uri="{FF2B5EF4-FFF2-40B4-BE49-F238E27FC236}">
                <a16:creationId xmlns:a16="http://schemas.microsoft.com/office/drawing/2014/main" id="{DE364391-55C4-D74E-9A9A-9D3222160BC0}"/>
              </a:ext>
            </a:extLst>
          </p:cNvPr>
          <p:cNvSpPr>
            <a:spLocks noGrp="1"/>
          </p:cNvSpPr>
          <p:nvPr>
            <p:ph idx="1"/>
          </p:nvPr>
        </p:nvSpPr>
        <p:spPr>
          <a:xfrm>
            <a:off x="637954" y="1552352"/>
            <a:ext cx="5241852" cy="5264485"/>
          </a:xfrm>
        </p:spPr>
        <p:txBody>
          <a:bodyPr>
            <a:normAutofit/>
          </a:bodyPr>
          <a:lstStyle/>
          <a:p>
            <a:r>
              <a:rPr lang="ru-RU" sz="2000" dirty="0"/>
              <a:t>Детализация распределения времени выполнения по этапам.</a:t>
            </a:r>
          </a:p>
          <a:p>
            <a:r>
              <a:rPr lang="ru-RU" sz="2000" dirty="0"/>
              <a:t>Помогает проанализировать время выполнения задачи, чтобы понять на что уходит больше всего времени?</a:t>
            </a:r>
          </a:p>
          <a:p>
            <a:r>
              <a:rPr lang="ru-RU" sz="2000" dirty="0"/>
              <a:t>Каждый столбец относится к карточке, а его сегментация показывает сколько какой этап времени занял.</a:t>
            </a:r>
          </a:p>
          <a:p>
            <a:r>
              <a:rPr lang="ru-RU" sz="2000" dirty="0"/>
              <a:t>В легенде для каждого этапа в скобках указано среднее время нахождения всех карт на данном этапе</a:t>
            </a:r>
          </a:p>
        </p:txBody>
      </p:sp>
    </p:spTree>
    <p:extLst>
      <p:ext uri="{BB962C8B-B14F-4D97-AF65-F5344CB8AC3E}">
        <p14:creationId xmlns:p14="http://schemas.microsoft.com/office/powerpoint/2010/main" val="366843597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Рисунок 4">
            <a:extLst>
              <a:ext uri="{FF2B5EF4-FFF2-40B4-BE49-F238E27FC236}">
                <a16:creationId xmlns:a16="http://schemas.microsoft.com/office/drawing/2014/main" id="{FF1F1CE4-BC1D-1E47-8109-FA25EF6C239A}"/>
              </a:ext>
            </a:extLst>
          </p:cNvPr>
          <p:cNvPicPr>
            <a:picLocks noChangeAspect="1"/>
          </p:cNvPicPr>
          <p:nvPr/>
        </p:nvPicPr>
        <p:blipFill>
          <a:blip r:embed="rId2"/>
          <a:stretch>
            <a:fillRect/>
          </a:stretch>
        </p:blipFill>
        <p:spPr>
          <a:xfrm>
            <a:off x="4252260" y="2212125"/>
            <a:ext cx="7939740" cy="4645875"/>
          </a:xfrm>
          <a:prstGeom prst="rect">
            <a:avLst/>
          </a:prstGeom>
        </p:spPr>
      </p:pic>
      <p:sp>
        <p:nvSpPr>
          <p:cNvPr id="2" name="Заголовок 1">
            <a:extLst>
              <a:ext uri="{FF2B5EF4-FFF2-40B4-BE49-F238E27FC236}">
                <a16:creationId xmlns:a16="http://schemas.microsoft.com/office/drawing/2014/main" id="{29520B38-BABB-9F41-8D71-44C2ADD29547}"/>
              </a:ext>
            </a:extLst>
          </p:cNvPr>
          <p:cNvSpPr>
            <a:spLocks noGrp="1"/>
          </p:cNvSpPr>
          <p:nvPr>
            <p:ph type="title"/>
          </p:nvPr>
        </p:nvSpPr>
        <p:spPr>
          <a:xfrm>
            <a:off x="497959" y="373395"/>
            <a:ext cx="10515600" cy="953312"/>
          </a:xfrm>
        </p:spPr>
        <p:txBody>
          <a:bodyPr>
            <a:normAutofit fontScale="90000"/>
          </a:bodyPr>
          <a:lstStyle/>
          <a:p>
            <a:r>
              <a:rPr lang="ru-RU" sz="3600" dirty="0"/>
              <a:t>Динамика изменений времени цикла</a:t>
            </a:r>
            <a:br>
              <a:rPr lang="ru-RU" sz="3600" dirty="0"/>
            </a:br>
            <a:r>
              <a:rPr lang="ru-RU" sz="3600" dirty="0"/>
              <a:t>(</a:t>
            </a:r>
            <a:r>
              <a:rPr lang="en" sz="3600" dirty="0"/>
              <a:t>Cycle time trends</a:t>
            </a:r>
            <a:r>
              <a:rPr lang="ru-RU" sz="3600" dirty="0"/>
              <a:t>)</a:t>
            </a:r>
          </a:p>
        </p:txBody>
      </p:sp>
      <p:sp>
        <p:nvSpPr>
          <p:cNvPr id="3" name="Объект 2">
            <a:extLst>
              <a:ext uri="{FF2B5EF4-FFF2-40B4-BE49-F238E27FC236}">
                <a16:creationId xmlns:a16="http://schemas.microsoft.com/office/drawing/2014/main" id="{7751588B-8645-1241-B638-989E20F0CFAF}"/>
              </a:ext>
            </a:extLst>
          </p:cNvPr>
          <p:cNvSpPr>
            <a:spLocks noGrp="1"/>
          </p:cNvSpPr>
          <p:nvPr>
            <p:ph idx="1"/>
          </p:nvPr>
        </p:nvSpPr>
        <p:spPr>
          <a:xfrm>
            <a:off x="497959" y="1541720"/>
            <a:ext cx="4084674" cy="4645875"/>
          </a:xfrm>
        </p:spPr>
        <p:txBody>
          <a:bodyPr>
            <a:normAutofit/>
          </a:bodyPr>
          <a:lstStyle/>
          <a:p>
            <a:r>
              <a:rPr lang="ru-RU" sz="2000" dirty="0"/>
              <a:t>График помогает узнать как менялось значение времени выполнения.</a:t>
            </a:r>
          </a:p>
          <a:p>
            <a:r>
              <a:rPr lang="ru-RU" sz="2000" dirty="0"/>
              <a:t>Если значение растет — это сигнал о том, что вы стали делать задачи дольше (возможно задачи изменились, а возможно упала производительность)</a:t>
            </a:r>
          </a:p>
          <a:p>
            <a:r>
              <a:rPr lang="ru-RU" sz="2000" dirty="0"/>
              <a:t>Выбираем функцию — среднее, медиана, персентиль (обычно 85</a:t>
            </a:r>
            <a:r>
              <a:rPr lang="en-US" sz="2000" dirty="0"/>
              <a:t>%</a:t>
            </a:r>
            <a:r>
              <a:rPr lang="ru-RU" sz="2000" dirty="0"/>
              <a:t>)</a:t>
            </a:r>
          </a:p>
          <a:p>
            <a:r>
              <a:rPr lang="ru-RU" sz="2000" dirty="0"/>
              <a:t>Читайте </a:t>
            </a:r>
            <a:r>
              <a:rPr lang="en" sz="2000" dirty="0">
                <a:hlinkClick r:id="rId3"/>
              </a:rPr>
              <a:t>https://faq-ru.kaiten.site/</a:t>
            </a:r>
            <a:br>
              <a:rPr lang="ru-RU" sz="2000" dirty="0"/>
            </a:br>
            <a:r>
              <a:rPr lang="ru-RU" sz="2000" dirty="0"/>
              <a:t>там описания всех графиков</a:t>
            </a:r>
          </a:p>
        </p:txBody>
      </p:sp>
    </p:spTree>
    <p:extLst>
      <p:ext uri="{BB962C8B-B14F-4D97-AF65-F5344CB8AC3E}">
        <p14:creationId xmlns:p14="http://schemas.microsoft.com/office/powerpoint/2010/main" val="51105795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Рисунок 4">
            <a:extLst>
              <a:ext uri="{FF2B5EF4-FFF2-40B4-BE49-F238E27FC236}">
                <a16:creationId xmlns:a16="http://schemas.microsoft.com/office/drawing/2014/main" id="{9A014B3B-E967-7A43-AA88-CA75C869CCA7}"/>
              </a:ext>
            </a:extLst>
          </p:cNvPr>
          <p:cNvPicPr>
            <a:picLocks noChangeAspect="1"/>
          </p:cNvPicPr>
          <p:nvPr/>
        </p:nvPicPr>
        <p:blipFill>
          <a:blip r:embed="rId2"/>
          <a:stretch>
            <a:fillRect/>
          </a:stretch>
        </p:blipFill>
        <p:spPr>
          <a:xfrm>
            <a:off x="5853581" y="2190307"/>
            <a:ext cx="6302371" cy="4667693"/>
          </a:xfrm>
          <a:prstGeom prst="rect">
            <a:avLst/>
          </a:prstGeom>
        </p:spPr>
      </p:pic>
      <p:sp>
        <p:nvSpPr>
          <p:cNvPr id="2" name="Заголовок 1">
            <a:extLst>
              <a:ext uri="{FF2B5EF4-FFF2-40B4-BE49-F238E27FC236}">
                <a16:creationId xmlns:a16="http://schemas.microsoft.com/office/drawing/2014/main" id="{44C0A94D-A7F6-9942-9594-7E41AB4DCB71}"/>
              </a:ext>
            </a:extLst>
          </p:cNvPr>
          <p:cNvSpPr>
            <a:spLocks noGrp="1"/>
          </p:cNvSpPr>
          <p:nvPr>
            <p:ph type="title"/>
          </p:nvPr>
        </p:nvSpPr>
        <p:spPr>
          <a:xfrm>
            <a:off x="595781" y="397023"/>
            <a:ext cx="10515600" cy="804456"/>
          </a:xfrm>
        </p:spPr>
        <p:txBody>
          <a:bodyPr>
            <a:normAutofit fontScale="90000"/>
          </a:bodyPr>
          <a:lstStyle/>
          <a:p>
            <a:r>
              <a:rPr lang="ru-RU" sz="3600" dirty="0"/>
              <a:t>Время разрешения блокировок</a:t>
            </a:r>
            <a:br>
              <a:rPr lang="ru-RU" sz="3600" dirty="0"/>
            </a:br>
            <a:r>
              <a:rPr lang="ru-RU" sz="3600" dirty="0"/>
              <a:t>(</a:t>
            </a:r>
            <a:r>
              <a:rPr lang="en" sz="3600" dirty="0"/>
              <a:t>Block resolution time</a:t>
            </a:r>
            <a:r>
              <a:rPr lang="ru-RU" sz="3600" dirty="0"/>
              <a:t>)</a:t>
            </a:r>
          </a:p>
        </p:txBody>
      </p:sp>
      <p:sp>
        <p:nvSpPr>
          <p:cNvPr id="3" name="Объект 2">
            <a:extLst>
              <a:ext uri="{FF2B5EF4-FFF2-40B4-BE49-F238E27FC236}">
                <a16:creationId xmlns:a16="http://schemas.microsoft.com/office/drawing/2014/main" id="{C892D9C7-5401-1E44-92F1-76FB27A4082D}"/>
              </a:ext>
            </a:extLst>
          </p:cNvPr>
          <p:cNvSpPr>
            <a:spLocks noGrp="1"/>
          </p:cNvSpPr>
          <p:nvPr>
            <p:ph idx="1"/>
          </p:nvPr>
        </p:nvSpPr>
        <p:spPr>
          <a:xfrm>
            <a:off x="457201" y="1456660"/>
            <a:ext cx="5638800" cy="5252483"/>
          </a:xfrm>
        </p:spPr>
        <p:txBody>
          <a:bodyPr>
            <a:noAutofit/>
          </a:bodyPr>
          <a:lstStyle/>
          <a:p>
            <a:r>
              <a:rPr lang="ru-RU" sz="1900" dirty="0"/>
              <a:t>Блокирование задач — удобный и наглядный способ сообщить команде, что есть препятствие, которое мешает движению карточки в финальную стадию.</a:t>
            </a:r>
          </a:p>
          <a:p>
            <a:r>
              <a:rPr lang="ru-RU" sz="1900" dirty="0"/>
              <a:t>На графике блокировок можно посмотреть сколько времени были заблокированы карты, узнать причины и сделать выводы.</a:t>
            </a:r>
          </a:p>
          <a:p>
            <a:r>
              <a:rPr lang="ru-RU" sz="1900" dirty="0"/>
              <a:t>По оси </a:t>
            </a:r>
            <a:r>
              <a:rPr lang="en" sz="1900" dirty="0"/>
              <a:t>X </a:t>
            </a:r>
            <a:r>
              <a:rPr lang="ru-RU" sz="1900" dirty="0"/>
              <a:t>номера карточек, которые были заблокированы. Столбец показывает сколько времени карты была заблокирована.</a:t>
            </a:r>
          </a:p>
          <a:p>
            <a:r>
              <a:rPr lang="ru-RU" sz="1900" dirty="0"/>
              <a:t>Если было несколько причин-</a:t>
            </a:r>
            <a:r>
              <a:rPr lang="ru-RU" sz="1900" dirty="0" err="1"/>
              <a:t>блокеров</a:t>
            </a:r>
            <a:r>
              <a:rPr lang="ru-RU" sz="1900" dirty="0"/>
              <a:t>, столбцы составные, каждая часть соответствует своим причине и времени блокировке.</a:t>
            </a:r>
          </a:p>
          <a:p>
            <a:r>
              <a:rPr lang="ru-RU" sz="1900" dirty="0"/>
              <a:t>Данный график один из инструментов для управления рисками. Он отображает суммарное время блокировки для конкретной задачи. Анализ блокировок помогает выявить и устранить их причины и ускорить время выполнения задач.</a:t>
            </a:r>
          </a:p>
        </p:txBody>
      </p:sp>
    </p:spTree>
    <p:extLst>
      <p:ext uri="{BB962C8B-B14F-4D97-AF65-F5344CB8AC3E}">
        <p14:creationId xmlns:p14="http://schemas.microsoft.com/office/powerpoint/2010/main" val="230882853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DFBBF28-DAE1-4842-AFAA-49EA517DCD67}"/>
              </a:ext>
            </a:extLst>
          </p:cNvPr>
          <p:cNvSpPr>
            <a:spLocks noGrp="1"/>
          </p:cNvSpPr>
          <p:nvPr>
            <p:ph type="title"/>
          </p:nvPr>
        </p:nvSpPr>
        <p:spPr>
          <a:xfrm>
            <a:off x="574157" y="260719"/>
            <a:ext cx="10038907" cy="698131"/>
          </a:xfrm>
        </p:spPr>
        <p:txBody>
          <a:bodyPr>
            <a:normAutofit/>
          </a:bodyPr>
          <a:lstStyle/>
          <a:p>
            <a:r>
              <a:rPr lang="ru-RU" sz="3600" dirty="0"/>
              <a:t>Пропускная способность (</a:t>
            </a:r>
            <a:r>
              <a:rPr lang="en" sz="3600" dirty="0"/>
              <a:t>Throughput</a:t>
            </a:r>
            <a:r>
              <a:rPr lang="ru-RU" sz="3600" dirty="0"/>
              <a:t>)</a:t>
            </a:r>
          </a:p>
        </p:txBody>
      </p:sp>
      <p:sp>
        <p:nvSpPr>
          <p:cNvPr id="3" name="Объект 2">
            <a:extLst>
              <a:ext uri="{FF2B5EF4-FFF2-40B4-BE49-F238E27FC236}">
                <a16:creationId xmlns:a16="http://schemas.microsoft.com/office/drawing/2014/main" id="{323A8DB6-2CD9-EE48-9554-65B3E9AA2134}"/>
              </a:ext>
            </a:extLst>
          </p:cNvPr>
          <p:cNvSpPr>
            <a:spLocks noGrp="1"/>
          </p:cNvSpPr>
          <p:nvPr>
            <p:ph idx="1"/>
          </p:nvPr>
        </p:nvSpPr>
        <p:spPr>
          <a:xfrm>
            <a:off x="574157" y="1066874"/>
            <a:ext cx="4582633" cy="5426001"/>
          </a:xfrm>
        </p:spPr>
        <p:txBody>
          <a:bodyPr>
            <a:noAutofit/>
          </a:bodyPr>
          <a:lstStyle/>
          <a:p>
            <a:r>
              <a:rPr lang="ru-RU" sz="1800" dirty="0"/>
              <a:t>График показывает сколько карточек создаются и делаются вами еженедельно или ежемесячно.</a:t>
            </a:r>
          </a:p>
          <a:p>
            <a:r>
              <a:rPr lang="ru-RU" sz="1800" dirty="0"/>
              <a:t>По оси </a:t>
            </a:r>
            <a:r>
              <a:rPr lang="en" sz="1800" dirty="0"/>
              <a:t>X </a:t>
            </a:r>
            <a:r>
              <a:rPr lang="ru-RU" sz="1800" dirty="0"/>
              <a:t>идут периоды, в каждом периоде первый столбец — карточки, которые были созданы или пришли в вашу доску, второй столбец — сделанные карточки.</a:t>
            </a:r>
          </a:p>
          <a:p>
            <a:r>
              <a:rPr lang="ru-RU" sz="1800" dirty="0"/>
              <a:t>Карточки в столбце можно сгруппировать по типу, дорожке, размеру, ответственному, заказчику и пользовательским полям.</a:t>
            </a:r>
          </a:p>
          <a:p>
            <a:r>
              <a:rPr lang="ru-RU" sz="1800" dirty="0"/>
              <a:t>График позволяет оценить как много задач проходит через систему за неделю или месяц в разрезе типов задач или классов сервисов (дорожек на доске).</a:t>
            </a:r>
          </a:p>
          <a:p>
            <a:r>
              <a:rPr lang="ru-RU" sz="1800" dirty="0"/>
              <a:t>Позволяет понять насколько возможности команды соответствуют объему поступающих задач, а также прогнозировать сроки завершения проекта или выпуска следующего релиза.</a:t>
            </a:r>
          </a:p>
        </p:txBody>
      </p:sp>
      <p:pic>
        <p:nvPicPr>
          <p:cNvPr id="5" name="Рисунок 4">
            <a:extLst>
              <a:ext uri="{FF2B5EF4-FFF2-40B4-BE49-F238E27FC236}">
                <a16:creationId xmlns:a16="http://schemas.microsoft.com/office/drawing/2014/main" id="{7C56155B-6D9D-A44B-B7D1-A091C0E30926}"/>
              </a:ext>
            </a:extLst>
          </p:cNvPr>
          <p:cNvPicPr>
            <a:picLocks noChangeAspect="1"/>
          </p:cNvPicPr>
          <p:nvPr/>
        </p:nvPicPr>
        <p:blipFill>
          <a:blip r:embed="rId2"/>
          <a:stretch>
            <a:fillRect/>
          </a:stretch>
        </p:blipFill>
        <p:spPr>
          <a:xfrm>
            <a:off x="4892604" y="1541721"/>
            <a:ext cx="7299396" cy="5316279"/>
          </a:xfrm>
          <a:prstGeom prst="rect">
            <a:avLst/>
          </a:prstGeom>
        </p:spPr>
      </p:pic>
    </p:spTree>
    <p:extLst>
      <p:ext uri="{BB962C8B-B14F-4D97-AF65-F5344CB8AC3E}">
        <p14:creationId xmlns:p14="http://schemas.microsoft.com/office/powerpoint/2010/main" val="290556604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Рисунок 4">
            <a:extLst>
              <a:ext uri="{FF2B5EF4-FFF2-40B4-BE49-F238E27FC236}">
                <a16:creationId xmlns:a16="http://schemas.microsoft.com/office/drawing/2014/main" id="{B99A72E7-95FA-964C-963F-0133A1819A1A}"/>
              </a:ext>
            </a:extLst>
          </p:cNvPr>
          <p:cNvPicPr>
            <a:picLocks noChangeAspect="1"/>
          </p:cNvPicPr>
          <p:nvPr/>
        </p:nvPicPr>
        <p:blipFill>
          <a:blip r:embed="rId2"/>
          <a:stretch>
            <a:fillRect/>
          </a:stretch>
        </p:blipFill>
        <p:spPr>
          <a:xfrm>
            <a:off x="4853570" y="2402957"/>
            <a:ext cx="7338429" cy="4455043"/>
          </a:xfrm>
          <a:prstGeom prst="rect">
            <a:avLst/>
          </a:prstGeom>
        </p:spPr>
      </p:pic>
      <p:sp>
        <p:nvSpPr>
          <p:cNvPr id="2" name="Заголовок 1">
            <a:extLst>
              <a:ext uri="{FF2B5EF4-FFF2-40B4-BE49-F238E27FC236}">
                <a16:creationId xmlns:a16="http://schemas.microsoft.com/office/drawing/2014/main" id="{ECEE3875-E95C-CF4C-9ABD-C0A5A461C933}"/>
              </a:ext>
            </a:extLst>
          </p:cNvPr>
          <p:cNvSpPr>
            <a:spLocks noGrp="1"/>
          </p:cNvSpPr>
          <p:nvPr>
            <p:ph type="title"/>
          </p:nvPr>
        </p:nvSpPr>
        <p:spPr>
          <a:xfrm>
            <a:off x="838200" y="365126"/>
            <a:ext cx="10515600" cy="878884"/>
          </a:xfrm>
        </p:spPr>
        <p:txBody>
          <a:bodyPr>
            <a:normAutofit/>
          </a:bodyPr>
          <a:lstStyle/>
          <a:p>
            <a:r>
              <a:rPr lang="ru-RU" dirty="0"/>
              <a:t>Распределение карточек (</a:t>
            </a:r>
            <a:r>
              <a:rPr lang="en" dirty="0"/>
              <a:t>Cards distribution</a:t>
            </a:r>
            <a:r>
              <a:rPr lang="ru-RU" dirty="0"/>
              <a:t>)</a:t>
            </a:r>
          </a:p>
        </p:txBody>
      </p:sp>
      <p:sp>
        <p:nvSpPr>
          <p:cNvPr id="3" name="Объект 2">
            <a:extLst>
              <a:ext uri="{FF2B5EF4-FFF2-40B4-BE49-F238E27FC236}">
                <a16:creationId xmlns:a16="http://schemas.microsoft.com/office/drawing/2014/main" id="{D3CFDF32-DB61-994E-B720-CC396FB6DB16}"/>
              </a:ext>
            </a:extLst>
          </p:cNvPr>
          <p:cNvSpPr>
            <a:spLocks noGrp="1"/>
          </p:cNvSpPr>
          <p:nvPr>
            <p:ph idx="1"/>
          </p:nvPr>
        </p:nvSpPr>
        <p:spPr>
          <a:xfrm>
            <a:off x="838200" y="1403498"/>
            <a:ext cx="4478079" cy="4773465"/>
          </a:xfrm>
        </p:spPr>
        <p:txBody>
          <a:bodyPr>
            <a:normAutofit/>
          </a:bodyPr>
          <a:lstStyle/>
          <a:p>
            <a:pPr marL="0" indent="0">
              <a:buNone/>
            </a:pPr>
            <a:r>
              <a:rPr lang="ru-RU" sz="2000" dirty="0"/>
              <a:t>Показывает текущее распределение карточек на выбранных досках (колонках, дорожках) по разным критериям:</a:t>
            </a:r>
          </a:p>
          <a:p>
            <a:r>
              <a:rPr lang="ru-RU" sz="2000" dirty="0"/>
              <a:t>Владелец (заказчик) карточки</a:t>
            </a:r>
          </a:p>
          <a:p>
            <a:r>
              <a:rPr lang="ru-RU" sz="2000" dirty="0"/>
              <a:t>Ответственный за выполнение </a:t>
            </a:r>
          </a:p>
          <a:p>
            <a:r>
              <a:rPr lang="ru-RU" sz="2000" dirty="0"/>
              <a:t>Участник карточки</a:t>
            </a:r>
          </a:p>
          <a:p>
            <a:r>
              <a:rPr lang="ru-RU" sz="2000" dirty="0"/>
              <a:t>Колонки</a:t>
            </a:r>
          </a:p>
          <a:p>
            <a:r>
              <a:rPr lang="ru-RU" sz="2000" dirty="0"/>
              <a:t>Размеры</a:t>
            </a:r>
          </a:p>
          <a:p>
            <a:r>
              <a:rPr lang="ru-RU" sz="2000" dirty="0"/>
              <a:t>Метки</a:t>
            </a:r>
          </a:p>
          <a:p>
            <a:r>
              <a:rPr lang="ru-RU" sz="2000" dirty="0"/>
              <a:t>Типы</a:t>
            </a:r>
          </a:p>
          <a:p>
            <a:r>
              <a:rPr lang="ru-RU" sz="2000" dirty="0"/>
              <a:t>Выполнение карточки в срок</a:t>
            </a:r>
          </a:p>
        </p:txBody>
      </p:sp>
    </p:spTree>
    <p:extLst>
      <p:ext uri="{BB962C8B-B14F-4D97-AF65-F5344CB8AC3E}">
        <p14:creationId xmlns:p14="http://schemas.microsoft.com/office/powerpoint/2010/main" val="124231284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Рисунок 4">
            <a:extLst>
              <a:ext uri="{FF2B5EF4-FFF2-40B4-BE49-F238E27FC236}">
                <a16:creationId xmlns:a16="http://schemas.microsoft.com/office/drawing/2014/main" id="{EC713A67-EEAC-4341-A6D9-B84A1C87EB68}"/>
              </a:ext>
            </a:extLst>
          </p:cNvPr>
          <p:cNvPicPr>
            <a:picLocks noChangeAspect="1"/>
          </p:cNvPicPr>
          <p:nvPr/>
        </p:nvPicPr>
        <p:blipFill>
          <a:blip r:embed="rId2"/>
          <a:stretch>
            <a:fillRect/>
          </a:stretch>
        </p:blipFill>
        <p:spPr>
          <a:xfrm>
            <a:off x="5412432" y="2668772"/>
            <a:ext cx="6779568" cy="4189228"/>
          </a:xfrm>
          <a:prstGeom prst="rect">
            <a:avLst/>
          </a:prstGeom>
        </p:spPr>
      </p:pic>
      <p:sp>
        <p:nvSpPr>
          <p:cNvPr id="2" name="Заголовок 1">
            <a:extLst>
              <a:ext uri="{FF2B5EF4-FFF2-40B4-BE49-F238E27FC236}">
                <a16:creationId xmlns:a16="http://schemas.microsoft.com/office/drawing/2014/main" id="{84401707-22E6-554B-912A-401E008430C8}"/>
              </a:ext>
            </a:extLst>
          </p:cNvPr>
          <p:cNvSpPr>
            <a:spLocks noGrp="1"/>
          </p:cNvSpPr>
          <p:nvPr>
            <p:ph type="title"/>
          </p:nvPr>
        </p:nvSpPr>
        <p:spPr>
          <a:xfrm>
            <a:off x="705293" y="337288"/>
            <a:ext cx="10515600" cy="687498"/>
          </a:xfrm>
        </p:spPr>
        <p:txBody>
          <a:bodyPr>
            <a:normAutofit fontScale="90000"/>
          </a:bodyPr>
          <a:lstStyle/>
          <a:p>
            <a:r>
              <a:rPr lang="ru-RU" dirty="0"/>
              <a:t>Спектральная диаграмма (</a:t>
            </a:r>
            <a:r>
              <a:rPr lang="en" dirty="0"/>
              <a:t>Spectral chart</a:t>
            </a:r>
            <a:r>
              <a:rPr lang="ru-RU" dirty="0"/>
              <a:t>)</a:t>
            </a:r>
          </a:p>
        </p:txBody>
      </p:sp>
      <p:sp>
        <p:nvSpPr>
          <p:cNvPr id="3" name="Объект 2">
            <a:extLst>
              <a:ext uri="{FF2B5EF4-FFF2-40B4-BE49-F238E27FC236}">
                <a16:creationId xmlns:a16="http://schemas.microsoft.com/office/drawing/2014/main" id="{054C35D8-85E2-5D44-A2E5-DED8FEEE4B90}"/>
              </a:ext>
            </a:extLst>
          </p:cNvPr>
          <p:cNvSpPr>
            <a:spLocks noGrp="1"/>
          </p:cNvSpPr>
          <p:nvPr>
            <p:ph idx="1"/>
          </p:nvPr>
        </p:nvSpPr>
        <p:spPr>
          <a:xfrm>
            <a:off x="627321" y="1212112"/>
            <a:ext cx="5124893" cy="5308600"/>
          </a:xfrm>
        </p:spPr>
        <p:txBody>
          <a:bodyPr>
            <a:normAutofit fontScale="62500" lnSpcReduction="20000"/>
          </a:bodyPr>
          <a:lstStyle/>
          <a:p>
            <a:pPr marL="0" indent="0">
              <a:buNone/>
            </a:pPr>
            <a:r>
              <a:rPr lang="ru-RU" dirty="0"/>
              <a:t>График спектрального распределения — это основной инструмент, который помогает ответить на вопрос: «Когда будет завершена задача?»</a:t>
            </a:r>
          </a:p>
          <a:p>
            <a:pPr marL="0" indent="0">
              <a:buNone/>
            </a:pPr>
            <a:r>
              <a:rPr lang="en-US" dirty="0"/>
              <a:t>X — </a:t>
            </a:r>
            <a:r>
              <a:rPr lang="ru-RU" dirty="0"/>
              <a:t>количество дней, которое потребовалось на решение задачи</a:t>
            </a:r>
            <a:br>
              <a:rPr lang="en-US" dirty="0"/>
            </a:br>
            <a:r>
              <a:rPr lang="en-US" dirty="0"/>
              <a:t>Y</a:t>
            </a:r>
            <a:r>
              <a:rPr lang="ru-RU" dirty="0"/>
              <a:t> — сколько задач было завершено за указанное количество дней.</a:t>
            </a:r>
            <a:br>
              <a:rPr lang="en-US" dirty="0"/>
            </a:br>
            <a:r>
              <a:rPr lang="ru-RU" dirty="0"/>
              <a:t>Например, высота столбика с временем цикла равным 4 — это 10 карточек, что означает, что на решение этих задач потребовалось больше 3 дней, но меньше 4.</a:t>
            </a:r>
            <a:br>
              <a:rPr lang="en-US" dirty="0"/>
            </a:br>
            <a:endParaRPr lang="en-US" dirty="0"/>
          </a:p>
          <a:p>
            <a:pPr marL="0" indent="0">
              <a:buNone/>
            </a:pPr>
            <a:r>
              <a:rPr lang="en" dirty="0"/>
              <a:t>Kanban </a:t>
            </a:r>
            <a:r>
              <a:rPr lang="ru-RU" dirty="0"/>
              <a:t>предлагает вероятностный ответ на вопрос о сроках выполнения задачи. Для этого используются перцентили отмеченные на графике красными вертикальными линиями. В данном случае ответ будет звучать так:</a:t>
            </a:r>
          </a:p>
          <a:p>
            <a:pPr marL="0" indent="0">
              <a:buNone/>
            </a:pPr>
            <a:r>
              <a:rPr lang="ru-RU" dirty="0"/>
              <a:t>«Любая задача с вероятностью 50% будет решена за 2 дня или быстрее и с вероятностью 85% за 15 дней».</a:t>
            </a:r>
            <a:endParaRPr lang="en-US" dirty="0"/>
          </a:p>
          <a:p>
            <a:pPr marL="0" indent="0">
              <a:buNone/>
            </a:pPr>
            <a:r>
              <a:rPr lang="ru-RU" dirty="0"/>
              <a:t>При большой вариативности задач можно разбить их группы, в соответствии с размером, чтобы сделать прогноз более точным. Например «оценка в майках»</a:t>
            </a:r>
            <a:r>
              <a:rPr lang="en-US" dirty="0"/>
              <a:t>: </a:t>
            </a:r>
            <a:r>
              <a:rPr lang="en" dirty="0"/>
              <a:t>S, M, L, XL, XXL.</a:t>
            </a:r>
            <a:endParaRPr lang="ru-RU" dirty="0"/>
          </a:p>
          <a:p>
            <a:pPr marL="0" indent="0">
              <a:buNone/>
            </a:pPr>
            <a:endParaRPr lang="ru-RU" dirty="0"/>
          </a:p>
        </p:txBody>
      </p:sp>
      <p:sp>
        <p:nvSpPr>
          <p:cNvPr id="6" name="TextBox 5">
            <a:extLst>
              <a:ext uri="{FF2B5EF4-FFF2-40B4-BE49-F238E27FC236}">
                <a16:creationId xmlns:a16="http://schemas.microsoft.com/office/drawing/2014/main" id="{39F131A0-DDBF-8C44-91C7-A86F57BA91E1}"/>
              </a:ext>
            </a:extLst>
          </p:cNvPr>
          <p:cNvSpPr txBox="1"/>
          <p:nvPr/>
        </p:nvSpPr>
        <p:spPr>
          <a:xfrm>
            <a:off x="6439788" y="1194907"/>
            <a:ext cx="5966637" cy="1200329"/>
          </a:xfrm>
          <a:prstGeom prst="rect">
            <a:avLst/>
          </a:prstGeom>
          <a:noFill/>
        </p:spPr>
        <p:txBody>
          <a:bodyPr wrap="square" rtlCol="0">
            <a:spAutoFit/>
          </a:bodyPr>
          <a:lstStyle/>
          <a:p>
            <a:r>
              <a:rPr lang="ru-RU" dirty="0">
                <a:solidFill>
                  <a:schemeClr val="accent1">
                    <a:lumMod val="50000"/>
                  </a:schemeClr>
                </a:solidFill>
              </a:rPr>
              <a:t>Стоит обратить внимание на длинный хвост графика, выяснить с чем связан столь долгий срок выполнения задач лежащих там и по возможности принять меры, чтобы избежать подобных рисков в будущем.</a:t>
            </a:r>
          </a:p>
        </p:txBody>
      </p:sp>
    </p:spTree>
    <p:extLst>
      <p:ext uri="{BB962C8B-B14F-4D97-AF65-F5344CB8AC3E}">
        <p14:creationId xmlns:p14="http://schemas.microsoft.com/office/powerpoint/2010/main" val="64729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190C309-BFD8-5149-BD0D-86EAC4EE3BAB}"/>
              </a:ext>
            </a:extLst>
          </p:cNvPr>
          <p:cNvSpPr>
            <a:spLocks noGrp="1"/>
          </p:cNvSpPr>
          <p:nvPr>
            <p:ph type="title"/>
          </p:nvPr>
        </p:nvSpPr>
        <p:spPr>
          <a:xfrm>
            <a:off x="838200" y="365126"/>
            <a:ext cx="10515600" cy="644968"/>
          </a:xfrm>
        </p:spPr>
        <p:txBody>
          <a:bodyPr>
            <a:normAutofit fontScale="90000"/>
          </a:bodyPr>
          <a:lstStyle/>
          <a:p>
            <a:r>
              <a:rPr lang="ru-RU" dirty="0"/>
              <a:t>Столько графиков? Зачем?</a:t>
            </a:r>
          </a:p>
        </p:txBody>
      </p:sp>
      <p:sp>
        <p:nvSpPr>
          <p:cNvPr id="3" name="Объект 2">
            <a:extLst>
              <a:ext uri="{FF2B5EF4-FFF2-40B4-BE49-F238E27FC236}">
                <a16:creationId xmlns:a16="http://schemas.microsoft.com/office/drawing/2014/main" id="{3FE4D09A-0664-084D-ACE2-1B0E8AA39AD2}"/>
              </a:ext>
            </a:extLst>
          </p:cNvPr>
          <p:cNvSpPr>
            <a:spLocks noGrp="1"/>
          </p:cNvSpPr>
          <p:nvPr>
            <p:ph idx="1"/>
          </p:nvPr>
        </p:nvSpPr>
        <p:spPr>
          <a:xfrm>
            <a:off x="838200" y="1297172"/>
            <a:ext cx="10515600" cy="4879791"/>
          </a:xfrm>
        </p:spPr>
        <p:txBody>
          <a:bodyPr>
            <a:normAutofit fontScale="77500" lnSpcReduction="20000"/>
          </a:bodyPr>
          <a:lstStyle/>
          <a:p>
            <a:r>
              <a:rPr lang="ru-RU" dirty="0"/>
              <a:t>Говорят, что «</a:t>
            </a:r>
            <a:r>
              <a:rPr lang="ru-RU" b="1" dirty="0"/>
              <a:t>невозможно управлять тем, что не измерено</a:t>
            </a:r>
            <a:r>
              <a:rPr lang="ru-RU" dirty="0"/>
              <a:t>», поэтому неудивительно обилие метрик, которые используются. Какие же из них будут полезны, а какие окажутся лишь тратой времени?</a:t>
            </a:r>
          </a:p>
          <a:p>
            <a:r>
              <a:rPr lang="ru-RU" dirty="0"/>
              <a:t>Ответ прост: «</a:t>
            </a:r>
            <a:r>
              <a:rPr lang="ru-RU" b="1" dirty="0"/>
              <a:t>Метрика является полезной лишь в том случае, если на её основе вы принимаете решения в рамках вашего процесса</a:t>
            </a:r>
            <a:r>
              <a:rPr lang="ru-RU" dirty="0"/>
              <a:t>».</a:t>
            </a:r>
          </a:p>
          <a:p>
            <a:r>
              <a:rPr lang="ru-RU" dirty="0"/>
              <a:t>Для </a:t>
            </a:r>
            <a:r>
              <a:rPr lang="en" dirty="0"/>
              <a:t>Kanban </a:t>
            </a:r>
            <a:r>
              <a:rPr lang="ru-RU" dirty="0"/>
              <a:t>полезной метрикой является </a:t>
            </a:r>
            <a:r>
              <a:rPr lang="ru-RU" b="1" dirty="0"/>
              <a:t>время цикла</a:t>
            </a:r>
            <a:r>
              <a:rPr lang="ru-RU" dirty="0"/>
              <a:t>, которое также позволяет прогнозировать сроки, а кроме того помогает оценить, как изменения в процессе влияют на скорость поставки.</a:t>
            </a:r>
            <a:endParaRPr lang="en-US" dirty="0"/>
          </a:p>
          <a:p>
            <a:r>
              <a:rPr lang="ru-RU" dirty="0"/>
              <a:t>Не нужно использовать все доступные метрики. Выберите лишь те, которые помогут вам принимать управленческие решения и совершенствовать процессы в вашей компании.</a:t>
            </a:r>
          </a:p>
          <a:p>
            <a:r>
              <a:rPr lang="ru-RU" b="1" dirty="0"/>
              <a:t>Начните с наиболее простых метрик</a:t>
            </a:r>
            <a:r>
              <a:rPr lang="ru-RU" dirty="0"/>
              <a:t> — кумулятивного потока и контрольного графика, обратите внимание на аномалии на этих графиках, постарайтесь понять их причины и устраните их. Изменяя процесс небольшими шагами можно добиться существенных улучшений процессов. Метрики могут быть отличным помощником на этом пути и помогут убедиться в том, что вы двигаетесь в нужном направлении.</a:t>
            </a:r>
          </a:p>
          <a:p>
            <a:pPr marL="0" indent="0">
              <a:buNone/>
            </a:pPr>
            <a:endParaRPr lang="ru-RU" dirty="0"/>
          </a:p>
        </p:txBody>
      </p:sp>
    </p:spTree>
    <p:extLst>
      <p:ext uri="{BB962C8B-B14F-4D97-AF65-F5344CB8AC3E}">
        <p14:creationId xmlns:p14="http://schemas.microsoft.com/office/powerpoint/2010/main" val="12274351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D7487B0-7EAA-D848-9573-1EFD50143EF7}"/>
              </a:ext>
            </a:extLst>
          </p:cNvPr>
          <p:cNvSpPr>
            <a:spLocks noGrp="1"/>
          </p:cNvSpPr>
          <p:nvPr>
            <p:ph type="title"/>
          </p:nvPr>
        </p:nvSpPr>
        <p:spPr>
          <a:xfrm>
            <a:off x="731874" y="365125"/>
            <a:ext cx="6243084" cy="974577"/>
          </a:xfrm>
        </p:spPr>
        <p:txBody>
          <a:bodyPr/>
          <a:lstStyle/>
          <a:p>
            <a:r>
              <a:rPr lang="ru-RU" dirty="0"/>
              <a:t>История </a:t>
            </a:r>
            <a:r>
              <a:rPr lang="en-US" dirty="0"/>
              <a:t>Kanban</a:t>
            </a:r>
            <a:endParaRPr lang="ru-RU" dirty="0"/>
          </a:p>
        </p:txBody>
      </p:sp>
      <p:sp>
        <p:nvSpPr>
          <p:cNvPr id="3" name="Объект 2">
            <a:extLst>
              <a:ext uri="{FF2B5EF4-FFF2-40B4-BE49-F238E27FC236}">
                <a16:creationId xmlns:a16="http://schemas.microsoft.com/office/drawing/2014/main" id="{C3D81D2B-4CAE-D640-8A8B-E636DF8CD81B}"/>
              </a:ext>
            </a:extLst>
          </p:cNvPr>
          <p:cNvSpPr>
            <a:spLocks noGrp="1"/>
          </p:cNvSpPr>
          <p:nvPr>
            <p:ph idx="1"/>
          </p:nvPr>
        </p:nvSpPr>
        <p:spPr>
          <a:xfrm>
            <a:off x="731874" y="1538546"/>
            <a:ext cx="6753447" cy="4954329"/>
          </a:xfrm>
        </p:spPr>
        <p:txBody>
          <a:bodyPr>
            <a:normAutofit fontScale="92500" lnSpcReduction="20000"/>
          </a:bodyPr>
          <a:lstStyle/>
          <a:p>
            <a:r>
              <a:rPr lang="ru-RU" dirty="0"/>
              <a:t>Система </a:t>
            </a:r>
            <a:r>
              <a:rPr lang="en-US" dirty="0"/>
              <a:t>Kanban </a:t>
            </a:r>
            <a:r>
              <a:rPr lang="ru-RU" dirty="0"/>
              <a:t>была разработана и впервые реализована в </a:t>
            </a:r>
            <a:r>
              <a:rPr lang="en-US" dirty="0"/>
              <a:t>Toyota </a:t>
            </a:r>
            <a:r>
              <a:rPr lang="ru-RU" dirty="0"/>
              <a:t>директором завода Тайити Оно в 1959 г. как часть </a:t>
            </a:r>
            <a:r>
              <a:rPr lang="en-US" dirty="0"/>
              <a:t>Toyota Production System (TPS)</a:t>
            </a:r>
            <a:r>
              <a:rPr lang="ru-RU" dirty="0"/>
              <a:t> </a:t>
            </a:r>
            <a:r>
              <a:rPr lang="en-US" dirty="0"/>
              <a:t>/ </a:t>
            </a:r>
            <a:r>
              <a:rPr lang="ru-RU" dirty="0"/>
              <a:t>Бережливого производства (</a:t>
            </a:r>
            <a:r>
              <a:rPr lang="en-US" dirty="0"/>
              <a:t>Lean Manufacturing</a:t>
            </a:r>
            <a:r>
              <a:rPr lang="ru-RU" dirty="0"/>
              <a:t>)</a:t>
            </a:r>
          </a:p>
          <a:p>
            <a:r>
              <a:rPr lang="en-US" dirty="0"/>
              <a:t>Toyota </a:t>
            </a:r>
            <a:r>
              <a:rPr lang="ru-RU" dirty="0"/>
              <a:t>запустила процесс перевода всего производства в 1962 г.</a:t>
            </a:r>
          </a:p>
          <a:p>
            <a:r>
              <a:rPr lang="ru-RU" dirty="0"/>
              <a:t>Канбан, как инструмент в </a:t>
            </a:r>
            <a:r>
              <a:rPr lang="en" dirty="0"/>
              <a:t>IT-</a:t>
            </a:r>
            <a:r>
              <a:rPr lang="ru-RU" dirty="0"/>
              <a:t>менеджменте возник в 2005 г., а получил широкое распространение в 2007 году.</a:t>
            </a:r>
            <a:r>
              <a:rPr lang="en-US" dirty="0"/>
              <a:t> </a:t>
            </a:r>
            <a:r>
              <a:rPr lang="ru-RU" dirty="0"/>
              <a:t>Развивается </a:t>
            </a:r>
            <a:r>
              <a:rPr lang="en-US" dirty="0"/>
              <a:t>и</a:t>
            </a:r>
            <a:r>
              <a:rPr lang="ru-RU" dirty="0"/>
              <a:t> продвигается </a:t>
            </a:r>
            <a:r>
              <a:rPr lang="en-US" dirty="0"/>
              <a:t>Kanban University</a:t>
            </a:r>
            <a:endParaRPr lang="ru-RU" dirty="0"/>
          </a:p>
          <a:p>
            <a:r>
              <a:rPr lang="ru-RU" dirty="0"/>
              <a:t>В переводе с японского это слово означает </a:t>
            </a:r>
            <a:r>
              <a:rPr lang="en-US" dirty="0"/>
              <a:t>«</a:t>
            </a:r>
            <a:r>
              <a:rPr lang="ru-RU" dirty="0"/>
              <a:t>сигнал</a:t>
            </a:r>
            <a:r>
              <a:rPr lang="en-US" dirty="0"/>
              <a:t>»</a:t>
            </a:r>
            <a:r>
              <a:rPr lang="ru-RU" dirty="0"/>
              <a:t> или </a:t>
            </a:r>
            <a:r>
              <a:rPr lang="en-US" dirty="0"/>
              <a:t>«</a:t>
            </a:r>
            <a:r>
              <a:rPr lang="ru-RU" dirty="0"/>
              <a:t>карточка</a:t>
            </a:r>
            <a:r>
              <a:rPr lang="en-US" dirty="0"/>
              <a:t>»</a:t>
            </a:r>
            <a:r>
              <a:rPr lang="ru-RU" dirty="0"/>
              <a:t> или «доска»</a:t>
            </a:r>
            <a:endParaRPr lang="en-US" dirty="0"/>
          </a:p>
          <a:p>
            <a:r>
              <a:rPr lang="ru-RU" dirty="0"/>
              <a:t>«Вытягивающая» система</a:t>
            </a:r>
          </a:p>
        </p:txBody>
      </p:sp>
      <p:pic>
        <p:nvPicPr>
          <p:cNvPr id="5" name="Рисунок 4">
            <a:extLst>
              <a:ext uri="{FF2B5EF4-FFF2-40B4-BE49-F238E27FC236}">
                <a16:creationId xmlns:a16="http://schemas.microsoft.com/office/drawing/2014/main" id="{852A1B2D-9CE5-2345-AD88-BCF25E773154}"/>
              </a:ext>
            </a:extLst>
          </p:cNvPr>
          <p:cNvPicPr>
            <a:picLocks noChangeAspect="1"/>
          </p:cNvPicPr>
          <p:nvPr/>
        </p:nvPicPr>
        <p:blipFill>
          <a:blip r:embed="rId2"/>
          <a:stretch>
            <a:fillRect/>
          </a:stretch>
        </p:blipFill>
        <p:spPr>
          <a:xfrm>
            <a:off x="7682026" y="2704288"/>
            <a:ext cx="3926507" cy="2134800"/>
          </a:xfrm>
          <a:prstGeom prst="rect">
            <a:avLst/>
          </a:prstGeom>
        </p:spPr>
      </p:pic>
      <p:pic>
        <p:nvPicPr>
          <p:cNvPr id="7" name="Рисунок 6">
            <a:extLst>
              <a:ext uri="{FF2B5EF4-FFF2-40B4-BE49-F238E27FC236}">
                <a16:creationId xmlns:a16="http://schemas.microsoft.com/office/drawing/2014/main" id="{900A664C-970C-5C41-BA19-E2E8B63D2EE1}"/>
              </a:ext>
            </a:extLst>
          </p:cNvPr>
          <p:cNvPicPr>
            <a:picLocks noChangeAspect="1"/>
          </p:cNvPicPr>
          <p:nvPr/>
        </p:nvPicPr>
        <p:blipFill>
          <a:blip r:embed="rId3"/>
          <a:stretch>
            <a:fillRect/>
          </a:stretch>
        </p:blipFill>
        <p:spPr>
          <a:xfrm>
            <a:off x="7682026" y="326544"/>
            <a:ext cx="4224170" cy="2026315"/>
          </a:xfrm>
          <a:prstGeom prst="rect">
            <a:avLst/>
          </a:prstGeom>
        </p:spPr>
      </p:pic>
      <p:pic>
        <p:nvPicPr>
          <p:cNvPr id="9" name="Рисунок 8">
            <a:extLst>
              <a:ext uri="{FF2B5EF4-FFF2-40B4-BE49-F238E27FC236}">
                <a16:creationId xmlns:a16="http://schemas.microsoft.com/office/drawing/2014/main" id="{E47C9A13-2319-694D-971D-836B6031947A}"/>
              </a:ext>
            </a:extLst>
          </p:cNvPr>
          <p:cNvPicPr>
            <a:picLocks noChangeAspect="1"/>
          </p:cNvPicPr>
          <p:nvPr/>
        </p:nvPicPr>
        <p:blipFill>
          <a:blip r:embed="rId4"/>
          <a:stretch>
            <a:fillRect/>
          </a:stretch>
        </p:blipFill>
        <p:spPr>
          <a:xfrm>
            <a:off x="8524111" y="5190517"/>
            <a:ext cx="2540000" cy="825500"/>
          </a:xfrm>
          <a:prstGeom prst="rect">
            <a:avLst/>
          </a:prstGeom>
        </p:spPr>
      </p:pic>
    </p:spTree>
    <p:extLst>
      <p:ext uri="{BB962C8B-B14F-4D97-AF65-F5344CB8AC3E}">
        <p14:creationId xmlns:p14="http://schemas.microsoft.com/office/powerpoint/2010/main" val="301258560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ECDABAE-B8CE-1144-9E47-B556948EAF05}"/>
              </a:ext>
            </a:extLst>
          </p:cNvPr>
          <p:cNvSpPr>
            <a:spLocks noGrp="1"/>
          </p:cNvSpPr>
          <p:nvPr>
            <p:ph type="title"/>
          </p:nvPr>
        </p:nvSpPr>
        <p:spPr>
          <a:xfrm>
            <a:off x="340242" y="202018"/>
            <a:ext cx="3221665" cy="467833"/>
          </a:xfrm>
        </p:spPr>
        <p:txBody>
          <a:bodyPr>
            <a:noAutofit/>
          </a:bodyPr>
          <a:lstStyle/>
          <a:p>
            <a:r>
              <a:rPr lang="ru-RU" sz="3200" dirty="0"/>
              <a:t>Каденции </a:t>
            </a:r>
            <a:r>
              <a:rPr lang="en-US" sz="3200" dirty="0"/>
              <a:t>Kanban</a:t>
            </a:r>
            <a:endParaRPr lang="ru-RU" sz="3200" dirty="0"/>
          </a:p>
        </p:txBody>
      </p:sp>
      <p:pic>
        <p:nvPicPr>
          <p:cNvPr id="13" name="Объект 12">
            <a:extLst>
              <a:ext uri="{FF2B5EF4-FFF2-40B4-BE49-F238E27FC236}">
                <a16:creationId xmlns:a16="http://schemas.microsoft.com/office/drawing/2014/main" id="{F5F4895C-6622-AD40-9B13-4ADE737A0EE3}"/>
              </a:ext>
            </a:extLst>
          </p:cNvPr>
          <p:cNvPicPr>
            <a:picLocks noGrp="1" noChangeAspect="1"/>
          </p:cNvPicPr>
          <p:nvPr>
            <p:ph idx="1"/>
          </p:nvPr>
        </p:nvPicPr>
        <p:blipFill>
          <a:blip r:embed="rId2"/>
          <a:stretch>
            <a:fillRect/>
          </a:stretch>
        </p:blipFill>
        <p:spPr>
          <a:xfrm>
            <a:off x="3561907" y="0"/>
            <a:ext cx="8431619" cy="6860046"/>
          </a:xfrm>
        </p:spPr>
      </p:pic>
      <p:sp>
        <p:nvSpPr>
          <p:cNvPr id="14" name="TextBox 13">
            <a:extLst>
              <a:ext uri="{FF2B5EF4-FFF2-40B4-BE49-F238E27FC236}">
                <a16:creationId xmlns:a16="http://schemas.microsoft.com/office/drawing/2014/main" id="{AEF2B90E-74F7-464E-88D8-272504D995B7}"/>
              </a:ext>
            </a:extLst>
          </p:cNvPr>
          <p:cNvSpPr txBox="1"/>
          <p:nvPr/>
        </p:nvSpPr>
        <p:spPr>
          <a:xfrm>
            <a:off x="340242" y="850605"/>
            <a:ext cx="3136605" cy="5909310"/>
          </a:xfrm>
          <a:prstGeom prst="rect">
            <a:avLst/>
          </a:prstGeom>
          <a:noFill/>
        </p:spPr>
        <p:txBody>
          <a:bodyPr wrap="square" rtlCol="0">
            <a:spAutoFit/>
          </a:bodyPr>
          <a:lstStyle/>
          <a:p>
            <a:r>
              <a:rPr lang="ru-RU" dirty="0"/>
              <a:t>Каденциями называют регулярные встречи, которые еще являются петлями обратной связи. Регулярность задает ритм, с которым течет поток работы.</a:t>
            </a:r>
            <a:endParaRPr lang="en-US" sz="2000" b="1" dirty="0"/>
          </a:p>
          <a:p>
            <a:pPr marL="285750" indent="-285750">
              <a:buFont typeface="Arial" panose="020B0604020202020204" pitchFamily="34" charset="0"/>
              <a:buChar char="•"/>
            </a:pPr>
            <a:r>
              <a:rPr lang="ru-RU" b="1" dirty="0"/>
              <a:t>Канбан-митинг</a:t>
            </a:r>
            <a:r>
              <a:rPr lang="ru-RU" dirty="0"/>
              <a:t> (ежедневная). Здесь обсуждаем статус заблокированных задач.</a:t>
            </a:r>
            <a:endParaRPr lang="en-US" dirty="0"/>
          </a:p>
          <a:p>
            <a:pPr marL="285750" indent="-285750">
              <a:buFont typeface="Arial" panose="020B0604020202020204" pitchFamily="34" charset="0"/>
              <a:buChar char="•"/>
            </a:pPr>
            <a:r>
              <a:rPr lang="ru-RU" b="1" dirty="0"/>
              <a:t>Встреча по наполнению очереди </a:t>
            </a:r>
            <a:r>
              <a:rPr lang="ru-RU" dirty="0"/>
              <a:t>(обычно раз в две недели). Берем на себя обязательства, что будет делать, как сервис.</a:t>
            </a:r>
            <a:endParaRPr lang="en-US" dirty="0"/>
          </a:p>
          <a:p>
            <a:pPr marL="285750" indent="-285750">
              <a:buFont typeface="Arial" panose="020B0604020202020204" pitchFamily="34" charset="0"/>
              <a:buChar char="•"/>
            </a:pPr>
            <a:r>
              <a:rPr lang="ru-RU" b="1" dirty="0"/>
              <a:t>Встреча по обзору сервиса </a:t>
            </a:r>
            <a:r>
              <a:rPr lang="ru-RU" dirty="0"/>
              <a:t>(обычно раз в две недели). С метриками обсуждаем качество сервиса и как его улучшить, если нужно.</a:t>
            </a:r>
            <a:br>
              <a:rPr lang="ru-RU" dirty="0"/>
            </a:br>
            <a:endParaRPr lang="ru-RU" dirty="0"/>
          </a:p>
        </p:txBody>
      </p:sp>
    </p:spTree>
    <p:extLst>
      <p:ext uri="{BB962C8B-B14F-4D97-AF65-F5344CB8AC3E}">
        <p14:creationId xmlns:p14="http://schemas.microsoft.com/office/powerpoint/2010/main" val="65697138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3A8F94B-4C0A-C548-A08D-17403253B6D7}"/>
              </a:ext>
            </a:extLst>
          </p:cNvPr>
          <p:cNvSpPr>
            <a:spLocks noGrp="1"/>
          </p:cNvSpPr>
          <p:nvPr>
            <p:ph type="title"/>
          </p:nvPr>
        </p:nvSpPr>
        <p:spPr>
          <a:xfrm>
            <a:off x="838200" y="365126"/>
            <a:ext cx="10515600" cy="804456"/>
          </a:xfrm>
        </p:spPr>
        <p:txBody>
          <a:bodyPr/>
          <a:lstStyle/>
          <a:p>
            <a:r>
              <a:rPr lang="ru-RU" dirty="0"/>
              <a:t>Канбан-митинг</a:t>
            </a:r>
          </a:p>
        </p:txBody>
      </p:sp>
      <p:sp>
        <p:nvSpPr>
          <p:cNvPr id="3" name="Объект 2">
            <a:extLst>
              <a:ext uri="{FF2B5EF4-FFF2-40B4-BE49-F238E27FC236}">
                <a16:creationId xmlns:a16="http://schemas.microsoft.com/office/drawing/2014/main" id="{387C65CE-C356-7448-9F6C-769E0B66E68E}"/>
              </a:ext>
            </a:extLst>
          </p:cNvPr>
          <p:cNvSpPr>
            <a:spLocks noGrp="1"/>
          </p:cNvSpPr>
          <p:nvPr>
            <p:ph idx="1"/>
          </p:nvPr>
        </p:nvSpPr>
        <p:spPr>
          <a:xfrm>
            <a:off x="838200" y="1169582"/>
            <a:ext cx="3818860" cy="5007381"/>
          </a:xfrm>
        </p:spPr>
        <p:txBody>
          <a:bodyPr>
            <a:normAutofit fontScale="70000" lnSpcReduction="20000"/>
          </a:bodyPr>
          <a:lstStyle/>
          <a:p>
            <a:pPr marL="0" indent="0">
              <a:buNone/>
            </a:pPr>
            <a:r>
              <a:rPr lang="ru-RU" dirty="0"/>
              <a:t>Аналог дейли стендапа в </a:t>
            </a:r>
            <a:r>
              <a:rPr lang="en-US" dirty="0"/>
              <a:t>Scrum</a:t>
            </a:r>
            <a:endParaRPr lang="ru-RU" dirty="0"/>
          </a:p>
          <a:p>
            <a:pPr marL="0" indent="0">
              <a:buNone/>
            </a:pPr>
            <a:r>
              <a:rPr lang="ru-RU" dirty="0"/>
              <a:t>Проход по доске (</a:t>
            </a:r>
            <a:r>
              <a:rPr lang="en" dirty="0"/>
              <a:t>Walking The Board)</a:t>
            </a:r>
            <a:r>
              <a:rPr lang="ru-RU" dirty="0"/>
              <a:t>:</a:t>
            </a:r>
          </a:p>
          <a:p>
            <a:r>
              <a:rPr lang="ru-RU" dirty="0"/>
              <a:t>начинаем «идти» по нашей Канбан-доске справа налево — от самой правой колонки, которая ближе всего к колонке «Готово» и двигаемся налево.</a:t>
            </a:r>
          </a:p>
          <a:p>
            <a:r>
              <a:rPr lang="ru-RU" dirty="0"/>
              <a:t>Фокусируемся на работе, на том, что нужно сделать, чтобы завершить эту работу или передвинуть на следующий этап, какие есть проблемы и кто может помочь в их решении.</a:t>
            </a:r>
          </a:p>
          <a:p>
            <a:r>
              <a:rPr lang="ru-RU" dirty="0"/>
              <a:t>«Проходя» справа налево по доске, мы затрагиваем каждую задачу и всей командой понимаем реальное состояние дел.</a:t>
            </a:r>
          </a:p>
        </p:txBody>
      </p:sp>
      <p:sp>
        <p:nvSpPr>
          <p:cNvPr id="4" name="TextBox 3">
            <a:extLst>
              <a:ext uri="{FF2B5EF4-FFF2-40B4-BE49-F238E27FC236}">
                <a16:creationId xmlns:a16="http://schemas.microsoft.com/office/drawing/2014/main" id="{EF5453B4-6D0E-5447-8EF0-8A5E94440454}"/>
              </a:ext>
            </a:extLst>
          </p:cNvPr>
          <p:cNvSpPr txBox="1"/>
          <p:nvPr/>
        </p:nvSpPr>
        <p:spPr>
          <a:xfrm>
            <a:off x="4986669" y="365126"/>
            <a:ext cx="6974958" cy="6463308"/>
          </a:xfrm>
          <a:prstGeom prst="rect">
            <a:avLst/>
          </a:prstGeom>
          <a:noFill/>
        </p:spPr>
        <p:txBody>
          <a:bodyPr wrap="square" rtlCol="0">
            <a:spAutoFit/>
          </a:bodyPr>
          <a:lstStyle/>
          <a:p>
            <a:pPr marL="342900" indent="-342900">
              <a:buFont typeface="+mj-lt"/>
              <a:buAutoNum type="arabicPeriod"/>
            </a:pPr>
            <a:r>
              <a:rPr lang="ru-RU" b="1" dirty="0"/>
              <a:t>Что нужно сделать, чтобы закончить работу над этой задачей</a:t>
            </a:r>
            <a:r>
              <a:rPr lang="ru-RU" dirty="0"/>
              <a:t> или переместить на следующий этап?</a:t>
            </a:r>
          </a:p>
          <a:p>
            <a:pPr marL="342900" indent="-342900">
              <a:buFont typeface="+mj-lt"/>
              <a:buAutoNum type="arabicPeriod"/>
            </a:pPr>
            <a:r>
              <a:rPr lang="ru-RU" b="1" dirty="0"/>
              <a:t>В случае блокировки, может ли кто-то из участников помочь</a:t>
            </a:r>
            <a:r>
              <a:rPr lang="ru-RU" dirty="0"/>
              <a:t>? Здесь нужно внимательно посмотреть, чем занимаемся выбранный для помощи сотрудник, может ли он помочь, отложив свои текущие задачи без потерь. При выборе чем заняться: «Взять задачу слева или помочь справа, ответ всегда один — мы перемещаем человека слева направо».</a:t>
            </a:r>
          </a:p>
          <a:p>
            <a:pPr marL="342900" indent="-342900">
              <a:buFont typeface="+mj-lt"/>
              <a:buAutoNum type="arabicPeriod"/>
            </a:pPr>
            <a:r>
              <a:rPr lang="ru-RU" b="1" dirty="0"/>
              <a:t>К кому в компании можно обратиться за помощью, чтобы снять блокировку</a:t>
            </a:r>
            <a:r>
              <a:rPr lang="ru-RU" dirty="0"/>
              <a:t>? Если мы находим такого человека, то обсуждение того, чем именно он может помочь выносим за рамки Канбан-митинга, чтобы не растягивать встречу.</a:t>
            </a:r>
          </a:p>
          <a:p>
            <a:pPr marL="342900" indent="-342900">
              <a:buFont typeface="+mj-lt"/>
              <a:buAutoNum type="arabicPeriod"/>
            </a:pPr>
            <a:r>
              <a:rPr lang="ru-RU" b="1" dirty="0"/>
              <a:t>Укладывается ли текущее ожидание по зависимости от задачи в наши договорённости с отделом, от которого мы зависим</a:t>
            </a:r>
            <a:r>
              <a:rPr lang="ru-RU" dirty="0"/>
              <a:t>? Если задача заблокировалась на такой проверки у другого отдела и все сроки уже прошли, то это сигнал пойти и проверить её состояние, предложить помощь или принять какое-то решения для скорейшего завершения задачи.</a:t>
            </a:r>
          </a:p>
          <a:p>
            <a:pPr marL="342900" indent="-342900">
              <a:buFont typeface="+mj-lt"/>
              <a:buAutoNum type="arabicPeriod"/>
            </a:pPr>
            <a:r>
              <a:rPr lang="ru-RU" b="1" dirty="0"/>
              <a:t>Есть ли у нас элементы на доске, по которым есть риск не выполнить </a:t>
            </a:r>
            <a:r>
              <a:rPr lang="en" b="1" dirty="0"/>
              <a:t>SLA</a:t>
            </a:r>
            <a:r>
              <a:rPr lang="ru-RU" b="1" dirty="0"/>
              <a:t>?</a:t>
            </a:r>
            <a:r>
              <a:rPr lang="en" b="1" dirty="0"/>
              <a:t> </a:t>
            </a:r>
            <a:r>
              <a:rPr lang="ru-RU" dirty="0"/>
              <a:t>Обычно таймер их пребывания в колонке начинает сигнализировать возникновения риска.</a:t>
            </a:r>
          </a:p>
          <a:p>
            <a:pPr marL="342900" indent="-342900">
              <a:buFont typeface="+mj-lt"/>
              <a:buAutoNum type="arabicPeriod"/>
            </a:pPr>
            <a:r>
              <a:rPr lang="ru-RU" b="1" dirty="0"/>
              <a:t>Есть ли ещё работа, которая делается, но не отражена на доске?</a:t>
            </a:r>
            <a:r>
              <a:rPr lang="ru-RU" dirty="0"/>
              <a:t> Таким образом, мы актуализируем текущее состояние системы.</a:t>
            </a:r>
          </a:p>
        </p:txBody>
      </p:sp>
    </p:spTree>
    <p:extLst>
      <p:ext uri="{BB962C8B-B14F-4D97-AF65-F5344CB8AC3E}">
        <p14:creationId xmlns:p14="http://schemas.microsoft.com/office/powerpoint/2010/main" val="413422063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6CAB545-2B87-564A-AFF0-AD6EA82B2D2E}"/>
              </a:ext>
            </a:extLst>
          </p:cNvPr>
          <p:cNvSpPr>
            <a:spLocks noGrp="1"/>
          </p:cNvSpPr>
          <p:nvPr>
            <p:ph type="title"/>
          </p:nvPr>
        </p:nvSpPr>
        <p:spPr>
          <a:xfrm>
            <a:off x="838200" y="365125"/>
            <a:ext cx="10515600" cy="740661"/>
          </a:xfrm>
        </p:spPr>
        <p:txBody>
          <a:bodyPr/>
          <a:lstStyle/>
          <a:p>
            <a:r>
              <a:rPr lang="ru-RU" dirty="0"/>
              <a:t>Собрание по пополнению</a:t>
            </a:r>
          </a:p>
        </p:txBody>
      </p:sp>
      <p:sp>
        <p:nvSpPr>
          <p:cNvPr id="3" name="Объект 2">
            <a:extLst>
              <a:ext uri="{FF2B5EF4-FFF2-40B4-BE49-F238E27FC236}">
                <a16:creationId xmlns:a16="http://schemas.microsoft.com/office/drawing/2014/main" id="{7DD09209-FFBD-694D-A239-5B0B3F8653F9}"/>
              </a:ext>
            </a:extLst>
          </p:cNvPr>
          <p:cNvSpPr>
            <a:spLocks noGrp="1"/>
          </p:cNvSpPr>
          <p:nvPr>
            <p:ph idx="1"/>
          </p:nvPr>
        </p:nvSpPr>
        <p:spPr>
          <a:xfrm>
            <a:off x="838200" y="1350335"/>
            <a:ext cx="10515600" cy="4826628"/>
          </a:xfrm>
        </p:spPr>
        <p:txBody>
          <a:bodyPr>
            <a:normAutofit fontScale="70000" lnSpcReduction="20000"/>
          </a:bodyPr>
          <a:lstStyle/>
          <a:p>
            <a:r>
              <a:rPr lang="ru-RU" dirty="0"/>
              <a:t>Собрания по пополнению очереди в Канбане призваны расставить приоритеты.</a:t>
            </a:r>
          </a:p>
          <a:p>
            <a:r>
              <a:rPr lang="ru-RU" dirty="0"/>
              <a:t>Собрания по пополнению очереди проводятся с привлечением группы бизнес-представителей или владельцев продукта.</a:t>
            </a:r>
          </a:p>
          <a:p>
            <a:r>
              <a:rPr lang="ru-RU" dirty="0"/>
              <a:t>Рекомендуется проводить такие собрания с регулярными интервалами. Равномерный темп снижает координационные затраты и придает надежность отношениям между бизнесом и командой разработки ПО.</a:t>
            </a:r>
          </a:p>
          <a:p>
            <a:r>
              <a:rPr lang="ru-RU" dirty="0"/>
              <a:t>В идеале в собрании по расстановке приоритетов должны участвовать несколько владельцев продукта или представителей бизнеса из потенциально конкурирующих групп внутри компании. Порождаемое этим напряжение полезно при принятии решений и стимулирует создание более здоровой среды взаимного сотрудничества с командой разработчиков.</a:t>
            </a:r>
          </a:p>
          <a:p>
            <a:r>
              <a:rPr lang="ru-RU" dirty="0"/>
              <a:t>Каденция собраний по расстановке приоритетов влияет на размер очереди в канбан-системе, а следовательно, и на общее время выполнения в системе в целом. Чтобы добиться максимальной гибкости команды, </a:t>
            </a:r>
            <a:r>
              <a:rPr lang="ru-RU" b="1" dirty="0"/>
              <a:t>рекомендуется проводить такие собрания как можно чаще, желательно еженедельно</a:t>
            </a:r>
            <a:r>
              <a:rPr lang="ru-RU" dirty="0"/>
              <a:t>.</a:t>
            </a:r>
          </a:p>
          <a:p>
            <a:r>
              <a:rPr lang="ru-RU" dirty="0"/>
              <a:t>Но можете и не проводить, если нет сильной конкуренции между заказчиками. Тогда с каждым заказчиком индивидуально обсуждаете задачи по мере поступления.</a:t>
            </a:r>
          </a:p>
        </p:txBody>
      </p:sp>
    </p:spTree>
    <p:extLst>
      <p:ext uri="{BB962C8B-B14F-4D97-AF65-F5344CB8AC3E}">
        <p14:creationId xmlns:p14="http://schemas.microsoft.com/office/powerpoint/2010/main" val="61195942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95B1A4F-4BF8-CC44-8E40-5C804F962AA6}"/>
              </a:ext>
            </a:extLst>
          </p:cNvPr>
          <p:cNvSpPr>
            <a:spLocks noGrp="1"/>
          </p:cNvSpPr>
          <p:nvPr>
            <p:ph type="title"/>
          </p:nvPr>
        </p:nvSpPr>
        <p:spPr>
          <a:xfrm>
            <a:off x="838200" y="365126"/>
            <a:ext cx="10515600" cy="910782"/>
          </a:xfrm>
        </p:spPr>
        <p:txBody>
          <a:bodyPr>
            <a:normAutofit/>
          </a:bodyPr>
          <a:lstStyle/>
          <a:p>
            <a:r>
              <a:rPr lang="ru-RU" dirty="0"/>
              <a:t>Ревью сервиса поставки</a:t>
            </a:r>
          </a:p>
        </p:txBody>
      </p:sp>
      <p:sp>
        <p:nvSpPr>
          <p:cNvPr id="3" name="Объект 2">
            <a:extLst>
              <a:ext uri="{FF2B5EF4-FFF2-40B4-BE49-F238E27FC236}">
                <a16:creationId xmlns:a16="http://schemas.microsoft.com/office/drawing/2014/main" id="{3580D9BC-36FB-C44B-8013-A69620EF3832}"/>
              </a:ext>
            </a:extLst>
          </p:cNvPr>
          <p:cNvSpPr>
            <a:spLocks noGrp="1"/>
          </p:cNvSpPr>
          <p:nvPr>
            <p:ph idx="1"/>
          </p:nvPr>
        </p:nvSpPr>
        <p:spPr>
          <a:xfrm>
            <a:off x="838200" y="1360968"/>
            <a:ext cx="10515600" cy="4815996"/>
          </a:xfrm>
        </p:spPr>
        <p:txBody>
          <a:bodyPr/>
          <a:lstStyle/>
          <a:p>
            <a:r>
              <a:rPr lang="ru-RU" dirty="0"/>
              <a:t>Ревью сервиса — эта каденция похожа на ретро в Скраме</a:t>
            </a:r>
          </a:p>
          <a:p>
            <a:r>
              <a:rPr lang="ru-RU" dirty="0"/>
              <a:t>Кроме команды допускается присутствие стейкхолдеров</a:t>
            </a:r>
          </a:p>
          <a:p>
            <a:r>
              <a:rPr lang="ru-RU" dirty="0"/>
              <a:t>Частота определяется потребностями команды и скоростью обновления важной информации</a:t>
            </a:r>
          </a:p>
          <a:p>
            <a:pPr marL="514350" indent="-514350">
              <a:buFont typeface="+mj-lt"/>
              <a:buAutoNum type="arabicPeriod"/>
            </a:pPr>
            <a:r>
              <a:rPr lang="ru-RU" dirty="0"/>
              <a:t>Заслушиваем заказчиков, чем они не довольны</a:t>
            </a:r>
          </a:p>
          <a:p>
            <a:pPr marL="514350" indent="-514350">
              <a:buFont typeface="+mj-lt"/>
              <a:buAutoNum type="arabicPeriod"/>
            </a:pPr>
            <a:r>
              <a:rPr lang="ru-RU" dirty="0"/>
              <a:t>Под руководством </a:t>
            </a:r>
            <a:r>
              <a:rPr lang="en-US" dirty="0"/>
              <a:t>SDM </a:t>
            </a:r>
            <a:r>
              <a:rPr lang="ru-RU" dirty="0"/>
              <a:t>анализируем графики</a:t>
            </a:r>
          </a:p>
          <a:p>
            <a:pPr lvl="1"/>
            <a:r>
              <a:rPr lang="ru-RU" dirty="0"/>
              <a:t>Что хорошо, а что плохо?</a:t>
            </a:r>
          </a:p>
          <a:p>
            <a:pPr lvl="1"/>
            <a:r>
              <a:rPr lang="ru-RU" dirty="0"/>
              <a:t>Как это решать? Как поменять работу?</a:t>
            </a:r>
            <a:endParaRPr lang="en-US" dirty="0"/>
          </a:p>
          <a:p>
            <a:pPr lvl="1"/>
            <a:r>
              <a:rPr lang="en-US" dirty="0"/>
              <a:t>SDM </a:t>
            </a:r>
            <a:r>
              <a:rPr lang="ru-RU" dirty="0"/>
              <a:t>вносит свои предложения, обсуждаем, принимаем решение</a:t>
            </a:r>
          </a:p>
          <a:p>
            <a:r>
              <a:rPr lang="ru-RU" dirty="0"/>
              <a:t>Можем дополнительно провести обычное ретро (как в </a:t>
            </a:r>
            <a:r>
              <a:rPr lang="en-US" dirty="0"/>
              <a:t>Scrum</a:t>
            </a:r>
            <a:r>
              <a:rPr lang="ru-RU" dirty="0"/>
              <a:t>)</a:t>
            </a:r>
          </a:p>
        </p:txBody>
      </p:sp>
    </p:spTree>
    <p:extLst>
      <p:ext uri="{BB962C8B-B14F-4D97-AF65-F5344CB8AC3E}">
        <p14:creationId xmlns:p14="http://schemas.microsoft.com/office/powerpoint/2010/main" val="305510044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32190B0-0A34-8544-9A9B-E60C0206777F}"/>
              </a:ext>
            </a:extLst>
          </p:cNvPr>
          <p:cNvSpPr>
            <a:spLocks noGrp="1"/>
          </p:cNvSpPr>
          <p:nvPr>
            <p:ph type="title"/>
          </p:nvPr>
        </p:nvSpPr>
        <p:spPr>
          <a:xfrm>
            <a:off x="614915" y="322596"/>
            <a:ext cx="10515600" cy="793824"/>
          </a:xfrm>
        </p:spPr>
        <p:txBody>
          <a:bodyPr/>
          <a:lstStyle/>
          <a:p>
            <a:r>
              <a:rPr lang="en-US" dirty="0"/>
              <a:t>“Scrum </a:t>
            </a:r>
            <a:r>
              <a:rPr lang="ru-RU" dirty="0"/>
              <a:t>или </a:t>
            </a:r>
            <a:r>
              <a:rPr lang="en-US" dirty="0"/>
              <a:t>Kanban?”</a:t>
            </a:r>
            <a:endParaRPr lang="ru-RU" dirty="0"/>
          </a:p>
        </p:txBody>
      </p:sp>
      <p:sp>
        <p:nvSpPr>
          <p:cNvPr id="3" name="Объект 2">
            <a:extLst>
              <a:ext uri="{FF2B5EF4-FFF2-40B4-BE49-F238E27FC236}">
                <a16:creationId xmlns:a16="http://schemas.microsoft.com/office/drawing/2014/main" id="{F42D18A4-D28D-7E48-9D8D-94BC5D31B17B}"/>
              </a:ext>
            </a:extLst>
          </p:cNvPr>
          <p:cNvSpPr>
            <a:spLocks noGrp="1"/>
          </p:cNvSpPr>
          <p:nvPr>
            <p:ph idx="1"/>
          </p:nvPr>
        </p:nvSpPr>
        <p:spPr>
          <a:xfrm>
            <a:off x="614915" y="1442403"/>
            <a:ext cx="10868247" cy="5202946"/>
          </a:xfrm>
        </p:spPr>
        <p:txBody>
          <a:bodyPr>
            <a:normAutofit fontScale="77500" lnSpcReduction="20000"/>
          </a:bodyPr>
          <a:lstStyle/>
          <a:p>
            <a:pPr marL="0" indent="0">
              <a:buNone/>
            </a:pPr>
            <a:r>
              <a:rPr lang="en-US" b="1" dirty="0"/>
              <a:t>Kanban</a:t>
            </a:r>
            <a:r>
              <a:rPr lang="ru-RU" dirty="0"/>
              <a:t> — это не процесс разработки, а метод улучшения процесса </a:t>
            </a:r>
            <a:r>
              <a:rPr lang="en-US" dirty="0"/>
              <a:t>/ </a:t>
            </a:r>
            <a:r>
              <a:rPr lang="ru-RU" dirty="0"/>
              <a:t>сервиса.</a:t>
            </a:r>
            <a:endParaRPr lang="en-US" dirty="0"/>
          </a:p>
          <a:p>
            <a:pPr marL="0" indent="0">
              <a:buNone/>
            </a:pPr>
            <a:endParaRPr lang="ru-RU" dirty="0"/>
          </a:p>
          <a:p>
            <a:r>
              <a:rPr lang="en" dirty="0">
                <a:hlinkClick r:id="rId2"/>
              </a:rPr>
              <a:t>Scrum</a:t>
            </a:r>
            <a:r>
              <a:rPr lang="en" dirty="0"/>
              <a:t> — </a:t>
            </a:r>
            <a:r>
              <a:rPr lang="ru-RU" dirty="0"/>
              <a:t>это </a:t>
            </a:r>
            <a:r>
              <a:rPr lang="ru-RU" b="1" dirty="0"/>
              <a:t>готовое руководство </a:t>
            </a:r>
            <a:r>
              <a:rPr lang="ru-RU" dirty="0"/>
              <a:t>о том, как организовать итеративно-инкрементальную разработку нового продукта. Есть даже инструкция, которая называется </a:t>
            </a:r>
            <a:r>
              <a:rPr lang="en" b="1" dirty="0"/>
              <a:t>Scrum Guide</a:t>
            </a:r>
            <a:r>
              <a:rPr lang="en" dirty="0"/>
              <a:t>. </a:t>
            </a:r>
            <a:r>
              <a:rPr lang="ru-RU" dirty="0"/>
              <a:t>Все элементы </a:t>
            </a:r>
            <a:r>
              <a:rPr lang="en" dirty="0"/>
              <a:t>Scrum </a:t>
            </a:r>
            <a:r>
              <a:rPr lang="ru-RU" dirty="0"/>
              <a:t>взаимосвязаны друг с другом, и при реализации </a:t>
            </a:r>
            <a:r>
              <a:rPr lang="en" dirty="0"/>
              <a:t>Scrum </a:t>
            </a:r>
            <a:r>
              <a:rPr lang="ru-RU" dirty="0"/>
              <a:t>нельзя выбросить ничего из того, что указано в </a:t>
            </a:r>
            <a:r>
              <a:rPr lang="en" dirty="0"/>
              <a:t>Scrum Guide.</a:t>
            </a:r>
            <a:endParaRPr lang="ru-RU" dirty="0"/>
          </a:p>
          <a:p>
            <a:r>
              <a:rPr lang="en" dirty="0">
                <a:hlinkClick r:id="rId3"/>
              </a:rPr>
              <a:t>Kanban-</a:t>
            </a:r>
            <a:r>
              <a:rPr lang="ru-RU" dirty="0">
                <a:hlinkClick r:id="rId3"/>
              </a:rPr>
              <a:t>метод</a:t>
            </a:r>
            <a:r>
              <a:rPr lang="ru-RU" dirty="0"/>
              <a:t> похож на </a:t>
            </a:r>
            <a:r>
              <a:rPr lang="ru-RU" b="1" dirty="0"/>
              <a:t>ящик с инструментами</a:t>
            </a:r>
            <a:r>
              <a:rPr lang="ru-RU" dirty="0"/>
              <a:t>. Вы можете брать только что-то одно, или все сразу — решать вам. Каждый инструмент приносит свою пользу. Выбор инструмента зависит лишь от вашей готовности его применять. Есть </a:t>
            </a:r>
            <a:r>
              <a:rPr lang="ru-RU" b="1" dirty="0"/>
              <a:t>разные степени зрелости применения Канбан-метода</a:t>
            </a:r>
            <a:r>
              <a:rPr lang="ru-RU" dirty="0"/>
              <a:t>, и на каждом уровне организация использует те или иные его элементы и их сочетания.</a:t>
            </a:r>
          </a:p>
          <a:p>
            <a:pPr marL="0" indent="0">
              <a:buNone/>
            </a:pPr>
            <a:endParaRPr lang="ru-RU" dirty="0"/>
          </a:p>
          <a:p>
            <a:r>
              <a:rPr lang="ru-RU" dirty="0"/>
              <a:t>от </a:t>
            </a:r>
            <a:r>
              <a:rPr lang="en" b="1" dirty="0"/>
              <a:t>Scrum</a:t>
            </a:r>
            <a:r>
              <a:rPr lang="en" dirty="0"/>
              <a:t> </a:t>
            </a:r>
            <a:r>
              <a:rPr lang="ru-RU" dirty="0"/>
              <a:t>в первую очередь ожидают ускорение разработки и повышение бизнес-ценности разрабатываемых продуктов;</a:t>
            </a:r>
          </a:p>
          <a:p>
            <a:r>
              <a:rPr lang="ru-RU" dirty="0"/>
              <a:t>от </a:t>
            </a:r>
            <a:r>
              <a:rPr lang="en" b="1" dirty="0"/>
              <a:t>Kanban</a:t>
            </a:r>
            <a:r>
              <a:rPr lang="en" dirty="0"/>
              <a:t>, </a:t>
            </a:r>
            <a:r>
              <a:rPr lang="ru-RU" dirty="0"/>
              <a:t>помимо ускорения, ожидают равномерность процессов и предсказуемость сроков по конкретным задачам.</a:t>
            </a:r>
          </a:p>
        </p:txBody>
      </p:sp>
    </p:spTree>
    <p:extLst>
      <p:ext uri="{BB962C8B-B14F-4D97-AF65-F5344CB8AC3E}">
        <p14:creationId xmlns:p14="http://schemas.microsoft.com/office/powerpoint/2010/main" val="293808762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a:extLst>
              <a:ext uri="{FF2B5EF4-FFF2-40B4-BE49-F238E27FC236}">
                <a16:creationId xmlns:a16="http://schemas.microsoft.com/office/drawing/2014/main" id="{E49F18DB-FC47-CF48-B589-F355EF418E4E}"/>
              </a:ext>
            </a:extLst>
          </p:cNvPr>
          <p:cNvSpPr>
            <a:spLocks noGrp="1"/>
          </p:cNvSpPr>
          <p:nvPr>
            <p:ph idx="1"/>
          </p:nvPr>
        </p:nvSpPr>
        <p:spPr>
          <a:xfrm>
            <a:off x="838200" y="1318437"/>
            <a:ext cx="10515600" cy="4858526"/>
          </a:xfrm>
        </p:spPr>
        <p:txBody>
          <a:bodyPr>
            <a:normAutofit fontScale="92500" lnSpcReduction="10000"/>
          </a:bodyPr>
          <a:lstStyle/>
          <a:p>
            <a:pPr marL="0" indent="0">
              <a:buNone/>
            </a:pPr>
            <a:r>
              <a:rPr lang="ru-RU" b="1" dirty="0"/>
              <a:t>Когда применять </a:t>
            </a:r>
            <a:r>
              <a:rPr lang="en-US" b="1" dirty="0"/>
              <a:t>Scrum, а</a:t>
            </a:r>
            <a:r>
              <a:rPr lang="ru-RU" b="1" dirty="0"/>
              <a:t> когда </a:t>
            </a:r>
            <a:r>
              <a:rPr lang="en-US" b="1" dirty="0"/>
              <a:t>Kanban?</a:t>
            </a:r>
            <a:endParaRPr lang="ru-RU" b="1" dirty="0"/>
          </a:p>
          <a:p>
            <a:r>
              <a:rPr lang="en-US" dirty="0"/>
              <a:t>Scrum — </a:t>
            </a:r>
            <a:r>
              <a:rPr lang="ru-RU" dirty="0"/>
              <a:t>для новых продуктов, когда высокая степень неопределённости и когда не понятно что и как делать.</a:t>
            </a:r>
          </a:p>
          <a:p>
            <a:r>
              <a:rPr lang="en-US" dirty="0"/>
              <a:t>Kanban — </a:t>
            </a:r>
            <a:r>
              <a:rPr lang="ru-RU" dirty="0"/>
              <a:t>для более зрелых продуктов в стадии поддержки: когда задачи рутинные, однотипные и нам нужно просто быстрее их решать.</a:t>
            </a:r>
          </a:p>
          <a:p>
            <a:pPr marL="0" indent="0">
              <a:buNone/>
            </a:pPr>
            <a:r>
              <a:rPr lang="ru-RU" b="1" dirty="0"/>
              <a:t>Совместимость </a:t>
            </a:r>
            <a:r>
              <a:rPr lang="en" b="1" dirty="0"/>
              <a:t>Kanban </a:t>
            </a:r>
            <a:r>
              <a:rPr lang="ru-RU" b="1" dirty="0"/>
              <a:t>и </a:t>
            </a:r>
            <a:r>
              <a:rPr lang="en" b="1" dirty="0"/>
              <a:t>Scrum</a:t>
            </a:r>
            <a:r>
              <a:rPr lang="ru-RU" b="1" dirty="0"/>
              <a:t>:</a:t>
            </a:r>
            <a:endParaRPr lang="en" b="1" dirty="0"/>
          </a:p>
          <a:p>
            <a:r>
              <a:rPr lang="ru-RU" dirty="0"/>
              <a:t>Может создаться впечатление, что Канбан-метод и фреймворк </a:t>
            </a:r>
            <a:r>
              <a:rPr lang="en" dirty="0"/>
              <a:t>Scrum </a:t>
            </a:r>
            <a:r>
              <a:rPr lang="ru-RU" dirty="0"/>
              <a:t>совершенно несовместимы, но это не так.</a:t>
            </a:r>
          </a:p>
          <a:p>
            <a:r>
              <a:rPr lang="ru-RU" dirty="0"/>
              <a:t>Все инструменты </a:t>
            </a:r>
            <a:r>
              <a:rPr lang="en" dirty="0"/>
              <a:t>Kanban-</a:t>
            </a:r>
            <a:r>
              <a:rPr lang="ru-RU" dirty="0"/>
              <a:t>метода можно применять при работе по </a:t>
            </a:r>
            <a:r>
              <a:rPr lang="en" dirty="0"/>
              <a:t>Scrum: </a:t>
            </a:r>
            <a:r>
              <a:rPr lang="ru-RU" dirty="0"/>
              <a:t>сбор метрик, </a:t>
            </a:r>
            <a:r>
              <a:rPr lang="en" dirty="0"/>
              <a:t>WIP-</a:t>
            </a:r>
            <a:r>
              <a:rPr lang="ru-RU" dirty="0"/>
              <a:t>лимит</a:t>
            </a:r>
            <a:r>
              <a:rPr lang="en-US" dirty="0" err="1"/>
              <a:t>ы</a:t>
            </a:r>
            <a:r>
              <a:rPr lang="ru-RU" dirty="0"/>
              <a:t>, визуализация и т.д. Это может быть очень полезно, так как даст </a:t>
            </a:r>
            <a:r>
              <a:rPr lang="en" dirty="0"/>
              <a:t>Scrum-</a:t>
            </a:r>
            <a:r>
              <a:rPr lang="ru-RU" dirty="0"/>
              <a:t>команде больше возможностей чтобы делать свою работу лучше.</a:t>
            </a:r>
          </a:p>
          <a:p>
            <a:pPr marL="0" indent="0">
              <a:buNone/>
            </a:pPr>
            <a:endParaRPr lang="ru-RU" dirty="0"/>
          </a:p>
        </p:txBody>
      </p:sp>
      <p:sp>
        <p:nvSpPr>
          <p:cNvPr id="4" name="Заголовок 1">
            <a:extLst>
              <a:ext uri="{FF2B5EF4-FFF2-40B4-BE49-F238E27FC236}">
                <a16:creationId xmlns:a16="http://schemas.microsoft.com/office/drawing/2014/main" id="{18EFC701-914A-6141-92BF-0D7163C53791}"/>
              </a:ext>
            </a:extLst>
          </p:cNvPr>
          <p:cNvSpPr txBox="1">
            <a:spLocks/>
          </p:cNvSpPr>
          <p:nvPr/>
        </p:nvSpPr>
        <p:spPr>
          <a:xfrm>
            <a:off x="838200" y="375758"/>
            <a:ext cx="10515600" cy="7087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“Scrum </a:t>
            </a:r>
            <a:r>
              <a:rPr lang="ru-RU"/>
              <a:t>или </a:t>
            </a:r>
            <a:r>
              <a:rPr lang="en-US"/>
              <a:t>Kanban?”</a:t>
            </a:r>
            <a:endParaRPr lang="ru-RU" dirty="0"/>
          </a:p>
        </p:txBody>
      </p:sp>
    </p:spTree>
    <p:extLst>
      <p:ext uri="{BB962C8B-B14F-4D97-AF65-F5344CB8AC3E}">
        <p14:creationId xmlns:p14="http://schemas.microsoft.com/office/powerpoint/2010/main" val="119520111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FAD5BC1-0F14-A042-89AE-A4126AD2F859}"/>
              </a:ext>
            </a:extLst>
          </p:cNvPr>
          <p:cNvSpPr>
            <a:spLocks noGrp="1"/>
          </p:cNvSpPr>
          <p:nvPr>
            <p:ph type="title"/>
          </p:nvPr>
        </p:nvSpPr>
        <p:spPr/>
        <p:txBody>
          <a:bodyPr/>
          <a:lstStyle/>
          <a:p>
            <a:r>
              <a:rPr lang="ru-RU" dirty="0"/>
              <a:t>Канбан-доски</a:t>
            </a:r>
          </a:p>
        </p:txBody>
      </p:sp>
      <p:sp>
        <p:nvSpPr>
          <p:cNvPr id="3" name="Объект 2">
            <a:extLst>
              <a:ext uri="{FF2B5EF4-FFF2-40B4-BE49-F238E27FC236}">
                <a16:creationId xmlns:a16="http://schemas.microsoft.com/office/drawing/2014/main" id="{B8A71C15-3A76-0442-9C5D-0AFAEA0671C6}"/>
              </a:ext>
            </a:extLst>
          </p:cNvPr>
          <p:cNvSpPr>
            <a:spLocks noGrp="1"/>
          </p:cNvSpPr>
          <p:nvPr>
            <p:ph idx="1"/>
          </p:nvPr>
        </p:nvSpPr>
        <p:spPr>
          <a:xfrm>
            <a:off x="838200" y="1690688"/>
            <a:ext cx="10515600" cy="4486275"/>
          </a:xfrm>
        </p:spPr>
        <p:txBody>
          <a:bodyPr/>
          <a:lstStyle/>
          <a:p>
            <a:r>
              <a:rPr lang="ru-RU" dirty="0"/>
              <a:t>Можно использовать физическую доску со стикерами</a:t>
            </a:r>
          </a:p>
          <a:p>
            <a:r>
              <a:rPr lang="ru-RU" dirty="0"/>
              <a:t>Онлайн доски. Их много. Профессиональные, разработанные специально под этот метод:</a:t>
            </a:r>
          </a:p>
          <a:p>
            <a:pPr lvl="1"/>
            <a:r>
              <a:rPr lang="en" dirty="0">
                <a:hlinkClick r:id="rId2"/>
              </a:rPr>
              <a:t>Kaiten</a:t>
            </a:r>
            <a:r>
              <a:rPr lang="ru-RU" dirty="0"/>
              <a:t> — наиболее передовая российская разработка</a:t>
            </a:r>
          </a:p>
          <a:p>
            <a:pPr lvl="1"/>
            <a:r>
              <a:rPr lang="en" dirty="0" err="1"/>
              <a:t>TargetProcess</a:t>
            </a:r>
            <a:endParaRPr lang="ru-RU" dirty="0"/>
          </a:p>
          <a:p>
            <a:pPr lvl="1"/>
            <a:r>
              <a:rPr lang="en" dirty="0" err="1"/>
              <a:t>SwiftKanban</a:t>
            </a:r>
            <a:endParaRPr lang="ru-RU" dirty="0"/>
          </a:p>
          <a:p>
            <a:pPr lvl="1"/>
            <a:r>
              <a:rPr lang="en" dirty="0" err="1"/>
              <a:t>LeanKit</a:t>
            </a:r>
            <a:endParaRPr lang="ru-RU" dirty="0"/>
          </a:p>
          <a:p>
            <a:pPr lvl="1"/>
            <a:r>
              <a:rPr lang="ru-RU" dirty="0"/>
              <a:t>…</a:t>
            </a:r>
          </a:p>
          <a:p>
            <a:pPr marL="0" indent="0">
              <a:buNone/>
            </a:pPr>
            <a:endParaRPr lang="ru-RU" dirty="0"/>
          </a:p>
        </p:txBody>
      </p:sp>
    </p:spTree>
    <p:extLst>
      <p:ext uri="{BB962C8B-B14F-4D97-AF65-F5344CB8AC3E}">
        <p14:creationId xmlns:p14="http://schemas.microsoft.com/office/powerpoint/2010/main" val="123870058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7AC2361-1820-4848-93B6-0414D55491CE}"/>
              </a:ext>
            </a:extLst>
          </p:cNvPr>
          <p:cNvSpPr>
            <a:spLocks noGrp="1"/>
          </p:cNvSpPr>
          <p:nvPr>
            <p:ph type="title"/>
          </p:nvPr>
        </p:nvSpPr>
        <p:spPr>
          <a:xfrm>
            <a:off x="838200" y="365126"/>
            <a:ext cx="10515600" cy="868252"/>
          </a:xfrm>
        </p:spPr>
        <p:txBody>
          <a:bodyPr/>
          <a:lstStyle/>
          <a:p>
            <a:r>
              <a:rPr lang="ru-RU" dirty="0"/>
              <a:t>Заключение</a:t>
            </a:r>
          </a:p>
        </p:txBody>
      </p:sp>
      <p:sp>
        <p:nvSpPr>
          <p:cNvPr id="3" name="Объект 2">
            <a:extLst>
              <a:ext uri="{FF2B5EF4-FFF2-40B4-BE49-F238E27FC236}">
                <a16:creationId xmlns:a16="http://schemas.microsoft.com/office/drawing/2014/main" id="{F00274E5-B750-4945-8064-389DD32FE558}"/>
              </a:ext>
            </a:extLst>
          </p:cNvPr>
          <p:cNvSpPr>
            <a:spLocks noGrp="1"/>
          </p:cNvSpPr>
          <p:nvPr>
            <p:ph idx="1"/>
          </p:nvPr>
        </p:nvSpPr>
        <p:spPr>
          <a:xfrm>
            <a:off x="838200" y="1233378"/>
            <a:ext cx="11006470" cy="5259496"/>
          </a:xfrm>
        </p:spPr>
        <p:txBody>
          <a:bodyPr>
            <a:normAutofit fontScale="62500" lnSpcReduction="20000"/>
          </a:bodyPr>
          <a:lstStyle/>
          <a:p>
            <a:pPr marL="0" indent="0">
              <a:buNone/>
            </a:pPr>
            <a:r>
              <a:rPr lang="ru-RU" dirty="0"/>
              <a:t>Преимущества:</a:t>
            </a:r>
          </a:p>
          <a:p>
            <a:r>
              <a:rPr lang="ru-RU" dirty="0"/>
              <a:t>Сокращение времени цикла</a:t>
            </a:r>
          </a:p>
          <a:p>
            <a:r>
              <a:rPr lang="ru-RU" dirty="0"/>
              <a:t>Меньше узких мест</a:t>
            </a:r>
          </a:p>
          <a:p>
            <a:pPr fontAlgn="base"/>
            <a:r>
              <a:rPr lang="ru-RU" dirty="0"/>
              <a:t>Наглядность</a:t>
            </a:r>
          </a:p>
          <a:p>
            <a:pPr fontAlgn="base"/>
            <a:r>
              <a:rPr lang="ru-RU" dirty="0"/>
              <a:t>Непрерывная поставка (</a:t>
            </a:r>
            <a:r>
              <a:rPr lang="en" dirty="0"/>
              <a:t>continuous delivery</a:t>
            </a:r>
            <a:r>
              <a:rPr lang="ru-RU" dirty="0"/>
              <a:t>)</a:t>
            </a:r>
          </a:p>
          <a:p>
            <a:pPr marL="0" indent="0">
              <a:buNone/>
            </a:pPr>
            <a:endParaRPr lang="en-US" dirty="0"/>
          </a:p>
          <a:p>
            <a:pPr marL="0" indent="0">
              <a:buNone/>
            </a:pPr>
            <a:r>
              <a:rPr lang="ru-RU" dirty="0"/>
              <a:t>Заключение:</a:t>
            </a:r>
          </a:p>
          <a:p>
            <a:r>
              <a:rPr lang="ru-RU" dirty="0"/>
              <a:t>Канбан-доска нужна не для контроля работы исполнителей со стороны руководства, а для выявления и анализа проблем в рабочем процессе. Это сигнальная система для руководителя, чтобы знать, на какой этап нужно обратить внимание и какие улучшения рабочего процесса напрашиваются.</a:t>
            </a:r>
          </a:p>
          <a:p>
            <a:r>
              <a:rPr lang="ru-RU" dirty="0"/>
              <a:t>На Канбан-доске располагаются визуальные элементы, которые помогают руководителю осознать текущее состояние рабочего процесса: какой этап перегружен, какой статус завершения, как обстоят дела с важными задачами.</a:t>
            </a:r>
          </a:p>
          <a:p>
            <a:r>
              <a:rPr lang="ru-RU" dirty="0"/>
              <a:t>Важно выделять, где на Канбан-доске находится точка принятия обязательств (</a:t>
            </a:r>
            <a:r>
              <a:rPr lang="en" dirty="0"/>
              <a:t>commitment point), </a:t>
            </a:r>
            <a:r>
              <a:rPr lang="ru-RU" dirty="0"/>
              <a:t>так как метрики имеет смысл замерять только после прохождения бизнес-задачей этой точки.</a:t>
            </a:r>
          </a:p>
          <a:p>
            <a:r>
              <a:rPr lang="ru-RU" dirty="0"/>
              <a:t>Важнейшая метрика Канбан-метода — это </a:t>
            </a:r>
            <a:r>
              <a:rPr lang="en" dirty="0"/>
              <a:t>Lead Time — </a:t>
            </a:r>
            <a:r>
              <a:rPr lang="ru-RU" dirty="0"/>
              <a:t>время от прохождения бизнес-задачей точки принятия обязательств до перехода через точку отдачи обязательств. Чем меньше это время, тем эффективнее рабочий процесс. При этом, отдельные этапы могут быть </a:t>
            </a:r>
            <a:r>
              <a:rPr lang="ru-RU" dirty="0" err="1"/>
              <a:t>недозагружены</a:t>
            </a:r>
            <a:r>
              <a:rPr lang="ru-RU" dirty="0"/>
              <a:t> на 100%, но в целом процесс благодаря этому будет работать быстрее.</a:t>
            </a:r>
            <a:br>
              <a:rPr lang="ru-RU" dirty="0"/>
            </a:br>
            <a:endParaRPr lang="ru-RU" dirty="0"/>
          </a:p>
          <a:p>
            <a:endParaRPr lang="ru-RU" dirty="0"/>
          </a:p>
        </p:txBody>
      </p:sp>
    </p:spTree>
    <p:extLst>
      <p:ext uri="{BB962C8B-B14F-4D97-AF65-F5344CB8AC3E}">
        <p14:creationId xmlns:p14="http://schemas.microsoft.com/office/powerpoint/2010/main" val="191687732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8038F01-B0F8-984B-A4C1-166A85329E43}"/>
              </a:ext>
            </a:extLst>
          </p:cNvPr>
          <p:cNvSpPr>
            <a:spLocks noGrp="1"/>
          </p:cNvSpPr>
          <p:nvPr>
            <p:ph type="title"/>
          </p:nvPr>
        </p:nvSpPr>
        <p:spPr>
          <a:xfrm>
            <a:off x="1220972" y="2766218"/>
            <a:ext cx="4026117" cy="1325563"/>
          </a:xfrm>
        </p:spPr>
        <p:txBody>
          <a:bodyPr/>
          <a:lstStyle/>
          <a:p>
            <a:r>
              <a:rPr lang="ru-RU" dirty="0"/>
              <a:t>Ваши вопросы?</a:t>
            </a:r>
          </a:p>
        </p:txBody>
      </p:sp>
      <p:pic>
        <p:nvPicPr>
          <p:cNvPr id="5" name="Объект 4">
            <a:extLst>
              <a:ext uri="{FF2B5EF4-FFF2-40B4-BE49-F238E27FC236}">
                <a16:creationId xmlns:a16="http://schemas.microsoft.com/office/drawing/2014/main" id="{D33F78FB-5ADD-CA41-AB6D-CF72A1465BAA}"/>
              </a:ext>
            </a:extLst>
          </p:cNvPr>
          <p:cNvPicPr>
            <a:picLocks noGrp="1" noChangeAspect="1"/>
          </p:cNvPicPr>
          <p:nvPr>
            <p:ph idx="1"/>
          </p:nvPr>
        </p:nvPicPr>
        <p:blipFill>
          <a:blip r:embed="rId2"/>
          <a:stretch>
            <a:fillRect/>
          </a:stretch>
        </p:blipFill>
        <p:spPr>
          <a:xfrm>
            <a:off x="6475229" y="-5857"/>
            <a:ext cx="5263116" cy="6852648"/>
          </a:xfrm>
        </p:spPr>
      </p:pic>
    </p:spTree>
    <p:extLst>
      <p:ext uri="{BB962C8B-B14F-4D97-AF65-F5344CB8AC3E}">
        <p14:creationId xmlns:p14="http://schemas.microsoft.com/office/powerpoint/2010/main" val="31325556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1EC1ADA-F519-8249-923E-2F2749DD3637}"/>
              </a:ext>
            </a:extLst>
          </p:cNvPr>
          <p:cNvSpPr>
            <a:spLocks noGrp="1"/>
          </p:cNvSpPr>
          <p:nvPr>
            <p:ph type="title"/>
          </p:nvPr>
        </p:nvSpPr>
        <p:spPr/>
        <p:txBody>
          <a:bodyPr>
            <a:normAutofit fontScale="90000"/>
          </a:bodyPr>
          <a:lstStyle/>
          <a:p>
            <a:r>
              <a:rPr lang="en-US" dirty="0"/>
              <a:t>Kanban-</a:t>
            </a:r>
            <a:r>
              <a:rPr lang="ru-RU" dirty="0"/>
              <a:t>доска в нематериальном производстве</a:t>
            </a:r>
            <a:br>
              <a:rPr lang="ru-RU" dirty="0"/>
            </a:br>
            <a:r>
              <a:rPr lang="ru-RU" dirty="0"/>
              <a:t>Вытягивающая система</a:t>
            </a:r>
          </a:p>
        </p:txBody>
      </p:sp>
      <p:pic>
        <p:nvPicPr>
          <p:cNvPr id="5" name="Объект 4">
            <a:extLst>
              <a:ext uri="{FF2B5EF4-FFF2-40B4-BE49-F238E27FC236}">
                <a16:creationId xmlns:a16="http://schemas.microsoft.com/office/drawing/2014/main" id="{09B1D06E-C8C3-2F4D-83A7-C270B8DE1470}"/>
              </a:ext>
            </a:extLst>
          </p:cNvPr>
          <p:cNvPicPr>
            <a:picLocks noGrp="1" noChangeAspect="1"/>
          </p:cNvPicPr>
          <p:nvPr>
            <p:ph idx="1"/>
          </p:nvPr>
        </p:nvPicPr>
        <p:blipFill>
          <a:blip r:embed="rId2"/>
          <a:stretch>
            <a:fillRect/>
          </a:stretch>
        </p:blipFill>
        <p:spPr>
          <a:xfrm>
            <a:off x="838199" y="1690688"/>
            <a:ext cx="8858693" cy="4615846"/>
          </a:xfrm>
        </p:spPr>
      </p:pic>
    </p:spTree>
    <p:extLst>
      <p:ext uri="{BB962C8B-B14F-4D97-AF65-F5344CB8AC3E}">
        <p14:creationId xmlns:p14="http://schemas.microsoft.com/office/powerpoint/2010/main" val="31178586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7191071-8E17-6345-8E0F-221513E7F640}"/>
              </a:ext>
            </a:extLst>
          </p:cNvPr>
          <p:cNvSpPr>
            <a:spLocks noGrp="1"/>
          </p:cNvSpPr>
          <p:nvPr>
            <p:ph type="title"/>
          </p:nvPr>
        </p:nvSpPr>
        <p:spPr>
          <a:xfrm>
            <a:off x="457198" y="159598"/>
            <a:ext cx="7240772" cy="942681"/>
          </a:xfrm>
        </p:spPr>
        <p:txBody>
          <a:bodyPr/>
          <a:lstStyle/>
          <a:p>
            <a:r>
              <a:rPr lang="ru-RU" dirty="0"/>
              <a:t>Полезность </a:t>
            </a:r>
            <a:r>
              <a:rPr lang="en-US" dirty="0"/>
              <a:t>Kanban</a:t>
            </a:r>
            <a:endParaRPr lang="ru-RU" dirty="0"/>
          </a:p>
        </p:txBody>
      </p:sp>
      <p:sp>
        <p:nvSpPr>
          <p:cNvPr id="3" name="Объект 2">
            <a:extLst>
              <a:ext uri="{FF2B5EF4-FFF2-40B4-BE49-F238E27FC236}">
                <a16:creationId xmlns:a16="http://schemas.microsoft.com/office/drawing/2014/main" id="{C3D4D9A5-CC1A-AA45-983A-170C9F6CCDFD}"/>
              </a:ext>
            </a:extLst>
          </p:cNvPr>
          <p:cNvSpPr>
            <a:spLocks noGrp="1"/>
          </p:cNvSpPr>
          <p:nvPr>
            <p:ph idx="1"/>
          </p:nvPr>
        </p:nvSpPr>
        <p:spPr>
          <a:xfrm>
            <a:off x="457198" y="1233377"/>
            <a:ext cx="6390167" cy="5259497"/>
          </a:xfrm>
        </p:spPr>
        <p:txBody>
          <a:bodyPr>
            <a:normAutofit/>
          </a:bodyPr>
          <a:lstStyle/>
          <a:p>
            <a:pPr marL="0" indent="0" fontAlgn="ctr">
              <a:buNone/>
            </a:pPr>
            <a:r>
              <a:rPr lang="ru-RU" b="1" dirty="0"/>
              <a:t>Руководителям подразделений</a:t>
            </a:r>
            <a:r>
              <a:rPr lang="en-US" b="1" dirty="0"/>
              <a:t>:</a:t>
            </a:r>
          </a:p>
          <a:p>
            <a:pPr fontAlgn="ctr"/>
            <a:r>
              <a:rPr lang="ru-RU" dirty="0"/>
              <a:t>Прогноз срок бизнес-задачи с точностью в 80%</a:t>
            </a:r>
            <a:endParaRPr lang="en-US" dirty="0"/>
          </a:p>
          <a:p>
            <a:pPr marL="0" indent="0" fontAlgn="ctr">
              <a:buNone/>
            </a:pPr>
            <a:r>
              <a:rPr lang="ru-RU" b="1" dirty="0"/>
              <a:t>Бизнес/заказчики</a:t>
            </a:r>
            <a:r>
              <a:rPr lang="en-US" b="1" dirty="0"/>
              <a:t>:</a:t>
            </a:r>
          </a:p>
          <a:p>
            <a:pPr fontAlgn="ctr"/>
            <a:r>
              <a:rPr lang="ru-RU" dirty="0"/>
              <a:t>Оптимизация процессов на основе статистических данных, без сопротивления и увольнений</a:t>
            </a:r>
            <a:endParaRPr lang="en-US" dirty="0"/>
          </a:p>
          <a:p>
            <a:pPr marL="0" indent="0" fontAlgn="ctr">
              <a:buNone/>
            </a:pPr>
            <a:r>
              <a:rPr lang="ru-RU" b="1" dirty="0"/>
              <a:t>Рядовые сотрудники подразделений</a:t>
            </a:r>
            <a:r>
              <a:rPr lang="en-US" b="1" dirty="0"/>
              <a:t>:</a:t>
            </a:r>
            <a:endParaRPr lang="ru-RU" b="1" dirty="0"/>
          </a:p>
          <a:p>
            <a:pPr fontAlgn="ctr"/>
            <a:r>
              <a:rPr lang="ru-RU" dirty="0"/>
              <a:t>Работа без авралов и переработок.</a:t>
            </a:r>
          </a:p>
          <a:p>
            <a:pPr fontAlgn="ctr"/>
            <a:r>
              <a:rPr lang="ru-RU" dirty="0"/>
              <a:t>Загрузка на основе данных о ваших возможностях.</a:t>
            </a:r>
            <a:endParaRPr lang="ru-RU" b="1" dirty="0"/>
          </a:p>
        </p:txBody>
      </p:sp>
      <p:pic>
        <p:nvPicPr>
          <p:cNvPr id="4" name="Объект 4">
            <a:extLst>
              <a:ext uri="{FF2B5EF4-FFF2-40B4-BE49-F238E27FC236}">
                <a16:creationId xmlns:a16="http://schemas.microsoft.com/office/drawing/2014/main" id="{D6291CEF-9924-4E40-9DCE-4D5EB2A64D81}"/>
              </a:ext>
            </a:extLst>
          </p:cNvPr>
          <p:cNvPicPr>
            <a:picLocks noChangeAspect="1"/>
          </p:cNvPicPr>
          <p:nvPr/>
        </p:nvPicPr>
        <p:blipFill>
          <a:blip r:embed="rId2"/>
          <a:stretch>
            <a:fillRect/>
          </a:stretch>
        </p:blipFill>
        <p:spPr>
          <a:xfrm>
            <a:off x="6499250" y="1913862"/>
            <a:ext cx="5692750" cy="4382312"/>
          </a:xfrm>
          <a:prstGeom prst="rect">
            <a:avLst/>
          </a:prstGeom>
        </p:spPr>
      </p:pic>
    </p:spTree>
    <p:extLst>
      <p:ext uri="{BB962C8B-B14F-4D97-AF65-F5344CB8AC3E}">
        <p14:creationId xmlns:p14="http://schemas.microsoft.com/office/powerpoint/2010/main" val="8542014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Рисунок 5">
            <a:extLst>
              <a:ext uri="{FF2B5EF4-FFF2-40B4-BE49-F238E27FC236}">
                <a16:creationId xmlns:a16="http://schemas.microsoft.com/office/drawing/2014/main" id="{E79B528D-01A0-D345-92DD-DE456E5352DA}"/>
              </a:ext>
            </a:extLst>
          </p:cNvPr>
          <p:cNvPicPr>
            <a:picLocks noChangeAspect="1"/>
          </p:cNvPicPr>
          <p:nvPr/>
        </p:nvPicPr>
        <p:blipFill>
          <a:blip r:embed="rId2"/>
          <a:stretch>
            <a:fillRect/>
          </a:stretch>
        </p:blipFill>
        <p:spPr>
          <a:xfrm>
            <a:off x="5674494" y="4348716"/>
            <a:ext cx="6260982" cy="2509284"/>
          </a:xfrm>
          <a:prstGeom prst="rect">
            <a:avLst/>
          </a:prstGeom>
        </p:spPr>
      </p:pic>
      <p:sp>
        <p:nvSpPr>
          <p:cNvPr id="3" name="Объект 2">
            <a:extLst>
              <a:ext uri="{FF2B5EF4-FFF2-40B4-BE49-F238E27FC236}">
                <a16:creationId xmlns:a16="http://schemas.microsoft.com/office/drawing/2014/main" id="{F4D2A45D-D801-0043-A2AA-5C50A4848C16}"/>
              </a:ext>
            </a:extLst>
          </p:cNvPr>
          <p:cNvSpPr>
            <a:spLocks noGrp="1"/>
          </p:cNvSpPr>
          <p:nvPr>
            <p:ph idx="1"/>
          </p:nvPr>
        </p:nvSpPr>
        <p:spPr>
          <a:xfrm>
            <a:off x="646813" y="1297172"/>
            <a:ext cx="11038367" cy="4550181"/>
          </a:xfrm>
        </p:spPr>
        <p:txBody>
          <a:bodyPr/>
          <a:lstStyle/>
          <a:p>
            <a:pPr marL="0" indent="0">
              <a:buNone/>
            </a:pPr>
            <a:r>
              <a:rPr lang="ru-RU" b="1" dirty="0"/>
              <a:t>Разница с точки зрения целей</a:t>
            </a:r>
          </a:p>
          <a:p>
            <a:r>
              <a:rPr lang="en" dirty="0"/>
              <a:t>Scrum </a:t>
            </a:r>
            <a:r>
              <a:rPr lang="ru-RU" dirty="0"/>
              <a:t>изначально создавался, чтобы быстро разработать «то, не знаю что» — какой-то инновационный продукт, подобных которому может еще даже в мире не существует. </a:t>
            </a:r>
          </a:p>
          <a:p>
            <a:r>
              <a:rPr lang="en-US" dirty="0"/>
              <a:t>Kanban — </a:t>
            </a:r>
            <a:r>
              <a:rPr lang="ru-RU" dirty="0"/>
              <a:t>способ улучшения процесса /</a:t>
            </a:r>
            <a:r>
              <a:rPr lang="en-US" dirty="0"/>
              <a:t> </a:t>
            </a:r>
            <a:r>
              <a:rPr lang="ru-RU" dirty="0"/>
              <a:t>сервиса!</a:t>
            </a:r>
            <a:r>
              <a:rPr lang="en-US" dirty="0"/>
              <a:t> </a:t>
            </a:r>
            <a:r>
              <a:rPr lang="ru-RU" dirty="0"/>
              <a:t>Канбан-метод подходит для визуализации потока любой творческой и интеллектуальной работы</a:t>
            </a:r>
            <a:r>
              <a:rPr lang="en-US" dirty="0"/>
              <a:t>. </a:t>
            </a:r>
            <a:r>
              <a:rPr lang="ru-RU" dirty="0"/>
              <a:t>Эффективнее использовать его через призму сервисной парадигмы.</a:t>
            </a:r>
          </a:p>
          <a:p>
            <a:pPr marL="0" indent="0">
              <a:buNone/>
            </a:pPr>
            <a:endParaRPr lang="ru-RU" dirty="0"/>
          </a:p>
          <a:p>
            <a:pPr marL="0" indent="0">
              <a:buNone/>
            </a:pPr>
            <a:endParaRPr lang="ru-RU" dirty="0"/>
          </a:p>
        </p:txBody>
      </p:sp>
      <p:sp>
        <p:nvSpPr>
          <p:cNvPr id="4" name="Заголовок 1">
            <a:extLst>
              <a:ext uri="{FF2B5EF4-FFF2-40B4-BE49-F238E27FC236}">
                <a16:creationId xmlns:a16="http://schemas.microsoft.com/office/drawing/2014/main" id="{3D412C39-CD36-E149-B967-ADEEEE8AD52E}"/>
              </a:ext>
            </a:extLst>
          </p:cNvPr>
          <p:cNvSpPr>
            <a:spLocks noGrp="1"/>
          </p:cNvSpPr>
          <p:nvPr>
            <p:ph type="title"/>
          </p:nvPr>
        </p:nvSpPr>
        <p:spPr>
          <a:xfrm>
            <a:off x="646813" y="360954"/>
            <a:ext cx="10515600" cy="708763"/>
          </a:xfrm>
        </p:spPr>
        <p:txBody>
          <a:bodyPr/>
          <a:lstStyle/>
          <a:p>
            <a:r>
              <a:rPr lang="en-US" dirty="0"/>
              <a:t>Scrum vs Kanban</a:t>
            </a:r>
            <a:endParaRPr lang="ru-RU" dirty="0"/>
          </a:p>
        </p:txBody>
      </p:sp>
    </p:spTree>
    <p:extLst>
      <p:ext uri="{BB962C8B-B14F-4D97-AF65-F5344CB8AC3E}">
        <p14:creationId xmlns:p14="http://schemas.microsoft.com/office/powerpoint/2010/main" val="3642239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5198302-54F9-904D-BA8C-E3899423F3E4}"/>
              </a:ext>
            </a:extLst>
          </p:cNvPr>
          <p:cNvSpPr>
            <a:spLocks noGrp="1"/>
          </p:cNvSpPr>
          <p:nvPr>
            <p:ph type="title"/>
          </p:nvPr>
        </p:nvSpPr>
        <p:spPr>
          <a:xfrm>
            <a:off x="838200" y="365125"/>
            <a:ext cx="10515600" cy="1080903"/>
          </a:xfrm>
        </p:spPr>
        <p:txBody>
          <a:bodyPr/>
          <a:lstStyle/>
          <a:p>
            <a:r>
              <a:rPr lang="en-US" dirty="0"/>
              <a:t>Scrum vs Kanban</a:t>
            </a:r>
            <a:endParaRPr lang="ru-RU" dirty="0"/>
          </a:p>
        </p:txBody>
      </p:sp>
      <p:sp>
        <p:nvSpPr>
          <p:cNvPr id="3" name="Объект 2">
            <a:extLst>
              <a:ext uri="{FF2B5EF4-FFF2-40B4-BE49-F238E27FC236}">
                <a16:creationId xmlns:a16="http://schemas.microsoft.com/office/drawing/2014/main" id="{7AAD38BA-D408-384D-A59E-8847FFF32B74}"/>
              </a:ext>
            </a:extLst>
          </p:cNvPr>
          <p:cNvSpPr>
            <a:spLocks noGrp="1"/>
          </p:cNvSpPr>
          <p:nvPr>
            <p:ph idx="1"/>
          </p:nvPr>
        </p:nvSpPr>
        <p:spPr/>
        <p:txBody>
          <a:bodyPr>
            <a:normAutofit fontScale="92500" lnSpcReduction="10000"/>
          </a:bodyPr>
          <a:lstStyle/>
          <a:p>
            <a:r>
              <a:rPr lang="en-US" dirty="0"/>
              <a:t>Scrum — </a:t>
            </a:r>
            <a:r>
              <a:rPr lang="ru-RU" dirty="0"/>
              <a:t>это методология разработки инновационных продуктов</a:t>
            </a:r>
          </a:p>
          <a:p>
            <a:r>
              <a:rPr lang="en-US" dirty="0"/>
              <a:t>Kanban — </a:t>
            </a:r>
            <a:r>
              <a:rPr lang="ru-RU" dirty="0"/>
              <a:t>(эволюционный!) метод улучшения процесса /</a:t>
            </a:r>
            <a:r>
              <a:rPr lang="en-US" dirty="0"/>
              <a:t> </a:t>
            </a:r>
            <a:r>
              <a:rPr lang="ru-RU" dirty="0"/>
              <a:t>сервиса</a:t>
            </a:r>
          </a:p>
          <a:p>
            <a:endParaRPr lang="ru-RU" dirty="0"/>
          </a:p>
          <a:p>
            <a:endParaRPr lang="ru-RU" dirty="0"/>
          </a:p>
          <a:p>
            <a:r>
              <a:rPr lang="en-US" dirty="0"/>
              <a:t>Scrum — </a:t>
            </a:r>
            <a:r>
              <a:rPr lang="ru-RU" dirty="0"/>
              <a:t>это всегда революция.</a:t>
            </a:r>
          </a:p>
          <a:p>
            <a:pPr lvl="1"/>
            <a:r>
              <a:rPr lang="ru-RU" dirty="0"/>
              <a:t>Есть «жизнь до» и «жизнь после». Не все выживают. Не все готовы работать по </a:t>
            </a:r>
            <a:r>
              <a:rPr lang="en-US" dirty="0"/>
              <a:t>Scrum, </a:t>
            </a:r>
            <a:r>
              <a:rPr lang="ru-RU" dirty="0"/>
              <a:t>в том числе многие люди могут увольняться.</a:t>
            </a:r>
          </a:p>
          <a:p>
            <a:r>
              <a:rPr lang="en-US" dirty="0"/>
              <a:t>Kanban — </a:t>
            </a:r>
            <a:r>
              <a:rPr lang="ru-RU" dirty="0"/>
              <a:t>это эволюционный метод.</a:t>
            </a:r>
          </a:p>
          <a:p>
            <a:pPr lvl="1"/>
            <a:r>
              <a:rPr lang="ru-RU" dirty="0"/>
              <a:t>Вначале можно вообще ничего не менять, оставить всё как есть, просто визуализировать с помощью досок.</a:t>
            </a:r>
          </a:p>
          <a:p>
            <a:pPr lvl="1"/>
            <a:r>
              <a:rPr lang="ru-RU" dirty="0"/>
              <a:t>Потом можно начать что-то менять: постепенно, эволюционно.</a:t>
            </a:r>
          </a:p>
        </p:txBody>
      </p:sp>
    </p:spTree>
    <p:extLst>
      <p:ext uri="{BB962C8B-B14F-4D97-AF65-F5344CB8AC3E}">
        <p14:creationId xmlns:p14="http://schemas.microsoft.com/office/powerpoint/2010/main" val="17717505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0C07E1A-2D65-FB40-81D6-B1E2464D7195}"/>
              </a:ext>
            </a:extLst>
          </p:cNvPr>
          <p:cNvSpPr>
            <a:spLocks noGrp="1"/>
          </p:cNvSpPr>
          <p:nvPr>
            <p:ph type="title"/>
          </p:nvPr>
        </p:nvSpPr>
        <p:spPr>
          <a:xfrm>
            <a:off x="838200" y="269432"/>
            <a:ext cx="10515600" cy="1134066"/>
          </a:xfrm>
        </p:spPr>
        <p:txBody>
          <a:bodyPr>
            <a:normAutofit fontScale="90000"/>
          </a:bodyPr>
          <a:lstStyle/>
          <a:p>
            <a:r>
              <a:rPr lang="ru-RU" dirty="0"/>
              <a:t>Примеры сервисов</a:t>
            </a:r>
            <a:br>
              <a:rPr lang="en-US" dirty="0"/>
            </a:br>
            <a:r>
              <a:rPr lang="en-US" sz="3100" dirty="0"/>
              <a:t>(</a:t>
            </a:r>
            <a:r>
              <a:rPr lang="ru-RU" sz="3100" dirty="0"/>
              <a:t>которые можно визуализировать улучшать с помощью </a:t>
            </a:r>
            <a:r>
              <a:rPr lang="en-US" sz="3100" dirty="0"/>
              <a:t>Kanban)</a:t>
            </a:r>
            <a:endParaRPr lang="ru-RU" sz="3100" dirty="0"/>
          </a:p>
        </p:txBody>
      </p:sp>
      <p:sp>
        <p:nvSpPr>
          <p:cNvPr id="3" name="Объект 2">
            <a:extLst>
              <a:ext uri="{FF2B5EF4-FFF2-40B4-BE49-F238E27FC236}">
                <a16:creationId xmlns:a16="http://schemas.microsoft.com/office/drawing/2014/main" id="{0E752E72-0736-4447-B9D8-89015C269A66}"/>
              </a:ext>
            </a:extLst>
          </p:cNvPr>
          <p:cNvSpPr>
            <a:spLocks noGrp="1"/>
          </p:cNvSpPr>
          <p:nvPr>
            <p:ph idx="1"/>
          </p:nvPr>
        </p:nvSpPr>
        <p:spPr>
          <a:xfrm>
            <a:off x="838200" y="1403498"/>
            <a:ext cx="10515600" cy="5454502"/>
          </a:xfrm>
        </p:spPr>
        <p:txBody>
          <a:bodyPr>
            <a:normAutofit fontScale="92500" lnSpcReduction="10000"/>
          </a:bodyPr>
          <a:lstStyle/>
          <a:p>
            <a:r>
              <a:rPr lang="ru-RU" dirty="0"/>
              <a:t>Внутренние сервисы компании:</a:t>
            </a:r>
          </a:p>
          <a:p>
            <a:pPr lvl="1"/>
            <a:r>
              <a:rPr lang="ru-RU" dirty="0"/>
              <a:t>Отдел аналитики </a:t>
            </a:r>
            <a:r>
              <a:rPr lang="ru-RU" dirty="0">
                <a:solidFill>
                  <a:schemeClr val="tx1">
                    <a:lumMod val="50000"/>
                    <a:lumOff val="50000"/>
                  </a:schemeClr>
                </a:solidFill>
              </a:rPr>
              <a:t>(задачи по аналитике → аналитический отчёт)</a:t>
            </a:r>
          </a:p>
          <a:p>
            <a:pPr lvl="1"/>
            <a:r>
              <a:rPr lang="ru-RU" dirty="0"/>
              <a:t>Юридический отдел </a:t>
            </a:r>
            <a:r>
              <a:rPr lang="ru-RU" dirty="0">
                <a:solidFill>
                  <a:schemeClr val="tx1">
                    <a:lumMod val="50000"/>
                    <a:lumOff val="50000"/>
                  </a:schemeClr>
                </a:solidFill>
              </a:rPr>
              <a:t>(задачи на согласование / написание договоров и т.п.)</a:t>
            </a:r>
          </a:p>
          <a:p>
            <a:pPr lvl="1"/>
            <a:r>
              <a:rPr lang="ru-RU" dirty="0"/>
              <a:t>Отдел продвижения </a:t>
            </a:r>
            <a:r>
              <a:rPr lang="ru-RU" dirty="0">
                <a:solidFill>
                  <a:schemeClr val="tx1">
                    <a:lumMod val="50000"/>
                    <a:lumOff val="50000"/>
                  </a:schemeClr>
                </a:solidFill>
              </a:rPr>
              <a:t>(задачи по продвижению тех или иных сервисов)</a:t>
            </a:r>
          </a:p>
          <a:p>
            <a:pPr lvl="1"/>
            <a:r>
              <a:rPr lang="en-US" dirty="0"/>
              <a:t>НR</a:t>
            </a:r>
            <a:r>
              <a:rPr lang="ru-RU" dirty="0"/>
              <a:t> отдел </a:t>
            </a:r>
            <a:r>
              <a:rPr lang="en-US" dirty="0"/>
              <a:t>[</a:t>
            </a:r>
            <a:r>
              <a:rPr lang="ru-RU" dirty="0"/>
              <a:t>рекрутмент</a:t>
            </a:r>
            <a:r>
              <a:rPr lang="en-US" dirty="0"/>
              <a:t>] </a:t>
            </a:r>
            <a:r>
              <a:rPr lang="ru-RU" dirty="0">
                <a:solidFill>
                  <a:schemeClr val="tx1">
                    <a:lumMod val="50000"/>
                    <a:lumOff val="50000"/>
                  </a:schemeClr>
                </a:solidFill>
              </a:rPr>
              <a:t>(задачи по поиску кандидатов → принятые сотрудники)</a:t>
            </a:r>
          </a:p>
          <a:p>
            <a:pPr lvl="1"/>
            <a:r>
              <a:rPr lang="ru-RU" dirty="0"/>
              <a:t>Отдел дизайна </a:t>
            </a:r>
            <a:r>
              <a:rPr lang="ru-RU" dirty="0">
                <a:solidFill>
                  <a:schemeClr val="tx1">
                    <a:lumMod val="50000"/>
                    <a:lumOff val="50000"/>
                  </a:schemeClr>
                </a:solidFill>
              </a:rPr>
              <a:t>(задачи на отрисовку макетов страниц, баннеров, картинок)</a:t>
            </a:r>
          </a:p>
          <a:p>
            <a:pPr lvl="1"/>
            <a:r>
              <a:rPr lang="ru-RU" dirty="0"/>
              <a:t>Техподдержка </a:t>
            </a:r>
            <a:r>
              <a:rPr lang="ru-RU" dirty="0">
                <a:solidFill>
                  <a:schemeClr val="tx1">
                    <a:lumMod val="50000"/>
                    <a:lumOff val="50000"/>
                  </a:schemeClr>
                </a:solidFill>
              </a:rPr>
              <a:t>(вопросы</a:t>
            </a:r>
            <a:r>
              <a:rPr lang="en-US" dirty="0">
                <a:solidFill>
                  <a:schemeClr val="tx1">
                    <a:lumMod val="50000"/>
                    <a:lumOff val="50000"/>
                  </a:schemeClr>
                </a:solidFill>
              </a:rPr>
              <a:t>/</a:t>
            </a:r>
            <a:r>
              <a:rPr lang="ru-RU" dirty="0">
                <a:solidFill>
                  <a:schemeClr val="tx1">
                    <a:lumMod val="50000"/>
                    <a:lumOff val="50000"/>
                  </a:schemeClr>
                </a:solidFill>
              </a:rPr>
              <a:t>жалобы от клиентов → закрытые обращения)</a:t>
            </a:r>
          </a:p>
          <a:p>
            <a:pPr lvl="1"/>
            <a:r>
              <a:rPr lang="ru-RU" dirty="0"/>
              <a:t>Отдел продаж </a:t>
            </a:r>
            <a:r>
              <a:rPr lang="ru-RU" dirty="0">
                <a:solidFill>
                  <a:schemeClr val="tx1">
                    <a:lumMod val="50000"/>
                    <a:lumOff val="50000"/>
                  </a:schemeClr>
                </a:solidFill>
              </a:rPr>
              <a:t>(кандидаты/гипотезы с кем поговорить и кому продать)</a:t>
            </a:r>
            <a:endParaRPr lang="en-US" dirty="0">
              <a:solidFill>
                <a:schemeClr val="tx1">
                  <a:lumMod val="50000"/>
                  <a:lumOff val="50000"/>
                </a:schemeClr>
              </a:solidFill>
            </a:endParaRPr>
          </a:p>
          <a:p>
            <a:r>
              <a:rPr lang="ru-RU" dirty="0"/>
              <a:t>Сервисы для клиентов:</a:t>
            </a:r>
          </a:p>
          <a:p>
            <a:pPr lvl="1"/>
            <a:r>
              <a:rPr lang="ru-RU" dirty="0"/>
              <a:t>Автосервис </a:t>
            </a:r>
            <a:r>
              <a:rPr lang="ru-RU" dirty="0">
                <a:solidFill>
                  <a:schemeClr val="tx1">
                    <a:lumMod val="50000"/>
                    <a:lumOff val="50000"/>
                  </a:schemeClr>
                </a:solidFill>
              </a:rPr>
              <a:t>(заявки на ремонт машин )</a:t>
            </a:r>
          </a:p>
          <a:p>
            <a:pPr lvl="1"/>
            <a:r>
              <a:rPr lang="ru-RU" dirty="0"/>
              <a:t>Авто</a:t>
            </a:r>
            <a:r>
              <a:rPr lang="en-US" dirty="0"/>
              <a:t>-</a:t>
            </a:r>
            <a:r>
              <a:rPr lang="ru-RU" dirty="0"/>
              <a:t>тюнинг </a:t>
            </a:r>
            <a:r>
              <a:rPr lang="ru-RU" dirty="0">
                <a:solidFill>
                  <a:schemeClr val="tx1">
                    <a:lumMod val="50000"/>
                    <a:lumOff val="50000"/>
                  </a:schemeClr>
                </a:solidFill>
              </a:rPr>
              <a:t>(заявки на апгрейд машин)</a:t>
            </a:r>
          </a:p>
          <a:p>
            <a:pPr lvl="1"/>
            <a:r>
              <a:rPr lang="en-US" dirty="0"/>
              <a:t>Event</a:t>
            </a:r>
            <a:r>
              <a:rPr lang="ru-RU" dirty="0"/>
              <a:t>-агентство </a:t>
            </a:r>
            <a:r>
              <a:rPr lang="ru-RU" dirty="0">
                <a:solidFill>
                  <a:schemeClr val="tx1">
                    <a:lumMod val="50000"/>
                    <a:lumOff val="50000"/>
                  </a:schemeClr>
                </a:solidFill>
              </a:rPr>
              <a:t>(заявки на проведение корпоративных мероприятий)</a:t>
            </a:r>
            <a:endParaRPr lang="en-US" dirty="0">
              <a:solidFill>
                <a:schemeClr val="tx1">
                  <a:lumMod val="50000"/>
                  <a:lumOff val="50000"/>
                </a:schemeClr>
              </a:solidFill>
            </a:endParaRPr>
          </a:p>
          <a:p>
            <a:pPr lvl="1"/>
            <a:r>
              <a:rPr lang="ru-RU" dirty="0"/>
              <a:t>Рекламно-производственная фирма </a:t>
            </a:r>
            <a:r>
              <a:rPr lang="ru-RU" dirty="0">
                <a:solidFill>
                  <a:schemeClr val="tx1">
                    <a:lumMod val="50000"/>
                    <a:lumOff val="50000"/>
                  </a:schemeClr>
                </a:solidFill>
              </a:rPr>
              <a:t>(заявки на производство вывесок, баннеров, рекламных стендов и т.п.)</a:t>
            </a:r>
          </a:p>
          <a:p>
            <a:pPr lvl="1"/>
            <a:r>
              <a:rPr lang="ru-RU" dirty="0"/>
              <a:t>Конструкторское бюро </a:t>
            </a:r>
            <a:r>
              <a:rPr lang="ru-RU" dirty="0">
                <a:solidFill>
                  <a:schemeClr val="tx1">
                    <a:lumMod val="50000"/>
                    <a:lumOff val="50000"/>
                  </a:schemeClr>
                </a:solidFill>
              </a:rPr>
              <a:t>(техническое задание на изделие → чертежи и производственная документация)</a:t>
            </a:r>
            <a:endParaRPr lang="en-US" dirty="0">
              <a:solidFill>
                <a:schemeClr val="tx1">
                  <a:lumMod val="50000"/>
                  <a:lumOff val="50000"/>
                </a:schemeClr>
              </a:solidFill>
            </a:endParaRPr>
          </a:p>
          <a:p>
            <a:pPr lvl="1"/>
            <a:endParaRPr lang="ru-RU" dirty="0"/>
          </a:p>
          <a:p>
            <a:pPr lvl="1"/>
            <a:endParaRPr lang="ru-RU" dirty="0"/>
          </a:p>
          <a:p>
            <a:endParaRPr lang="ru-RU" dirty="0"/>
          </a:p>
        </p:txBody>
      </p:sp>
    </p:spTree>
    <p:extLst>
      <p:ext uri="{BB962C8B-B14F-4D97-AF65-F5344CB8AC3E}">
        <p14:creationId xmlns:p14="http://schemas.microsoft.com/office/powerpoint/2010/main" val="2582855956"/>
      </p:ext>
    </p:extLst>
  </p:cSld>
  <p:clrMapOvr>
    <a:masterClrMapping/>
  </p:clrMapOvr>
</p:sld>
</file>

<file path=ppt/theme/theme1.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11220</TotalTime>
  <Words>4720</Words>
  <Application>Microsoft Macintosh PowerPoint</Application>
  <PresentationFormat>Широкоэкранный</PresentationFormat>
  <Paragraphs>370</Paragraphs>
  <Slides>48</Slides>
  <Notes>0</Notes>
  <HiddenSlides>0</HiddenSlides>
  <MMClips>1</MMClips>
  <ScaleCrop>false</ScaleCrop>
  <HeadingPairs>
    <vt:vector size="6" baseType="variant">
      <vt:variant>
        <vt:lpstr>Использованные шрифты</vt:lpstr>
      </vt:variant>
      <vt:variant>
        <vt:i4>3</vt:i4>
      </vt:variant>
      <vt:variant>
        <vt:lpstr>Тема</vt:lpstr>
      </vt:variant>
      <vt:variant>
        <vt:i4>1</vt:i4>
      </vt:variant>
      <vt:variant>
        <vt:lpstr>Заголовки слайдов</vt:lpstr>
      </vt:variant>
      <vt:variant>
        <vt:i4>48</vt:i4>
      </vt:variant>
    </vt:vector>
  </HeadingPairs>
  <TitlesOfParts>
    <vt:vector size="52" baseType="lpstr">
      <vt:lpstr>Arial</vt:lpstr>
      <vt:lpstr>Calibri</vt:lpstr>
      <vt:lpstr>Calibri Light</vt:lpstr>
      <vt:lpstr>Тема Office</vt:lpstr>
      <vt:lpstr>Kanban</vt:lpstr>
      <vt:lpstr>Презентация PowerPoint</vt:lpstr>
      <vt:lpstr>Что же такое Kanban?</vt:lpstr>
      <vt:lpstr>История Kanban</vt:lpstr>
      <vt:lpstr>Kanban-доска в нематериальном производстве Вытягивающая система</vt:lpstr>
      <vt:lpstr>Полезность Kanban</vt:lpstr>
      <vt:lpstr>Scrum vs Kanban</vt:lpstr>
      <vt:lpstr>Scrum vs Kanban</vt:lpstr>
      <vt:lpstr>Примеры сервисов (которые можно визуализировать улучшать с помощью Kanban)</vt:lpstr>
      <vt:lpstr>Как начать внедрять Kanban?</vt:lpstr>
      <vt:lpstr>Шаг 1: осознать и описать процесс</vt:lpstr>
      <vt:lpstr>Стадии процесса</vt:lpstr>
      <vt:lpstr>Примеры стадий процесса</vt:lpstr>
      <vt:lpstr>Оптимальное число колонок</vt:lpstr>
      <vt:lpstr>Расположение задач внутри колонок</vt:lpstr>
      <vt:lpstr>Классы обслуживания</vt:lpstr>
      <vt:lpstr>Свимлейны — для чего использовать?</vt:lpstr>
      <vt:lpstr>Точка принятия обязательств upstream / downstream</vt:lpstr>
      <vt:lpstr>Рабочий элемент / карточка</vt:lpstr>
      <vt:lpstr>Роли в Kanban</vt:lpstr>
      <vt:lpstr>Принципы Канбан</vt:lpstr>
      <vt:lpstr>Практики Канбан</vt:lpstr>
      <vt:lpstr>1. Визуализация</vt:lpstr>
      <vt:lpstr>2. Ограничение незавершённой работы</vt:lpstr>
      <vt:lpstr>Ограничение незавершённой работы (WIP-лимиты)</vt:lpstr>
      <vt:lpstr>WIP-лимиты</vt:lpstr>
      <vt:lpstr>Что делать, если WIP-лимиты нарушаются?</vt:lpstr>
      <vt:lpstr>3. Управление потоком / диаграммы Канбан</vt:lpstr>
      <vt:lpstr>Накопительная диаграмма потока (Cumulative Flow Diagram)</vt:lpstr>
      <vt:lpstr>CFD — какая полезная инфа?</vt:lpstr>
      <vt:lpstr>Контрольный график (Control Chart)</vt:lpstr>
      <vt:lpstr>Контрольный график</vt:lpstr>
      <vt:lpstr>Cycle time – Время цикла (распределение времени выполнения по этапам)</vt:lpstr>
      <vt:lpstr>Динамика изменений времени цикла (Cycle time trends)</vt:lpstr>
      <vt:lpstr>Время разрешения блокировок (Block resolution time)</vt:lpstr>
      <vt:lpstr>Пропускная способность (Throughput)</vt:lpstr>
      <vt:lpstr>Распределение карточек (Cards distribution)</vt:lpstr>
      <vt:lpstr>Спектральная диаграмма (Spectral chart)</vt:lpstr>
      <vt:lpstr>Столько графиков? Зачем?</vt:lpstr>
      <vt:lpstr>Каденции Kanban</vt:lpstr>
      <vt:lpstr>Канбан-митинг</vt:lpstr>
      <vt:lpstr>Собрание по пополнению</vt:lpstr>
      <vt:lpstr>Ревью сервиса поставки</vt:lpstr>
      <vt:lpstr>“Scrum или Kanban?”</vt:lpstr>
      <vt:lpstr>Презентация PowerPoint</vt:lpstr>
      <vt:lpstr>Канбан-доски</vt:lpstr>
      <vt:lpstr>Заключение</vt:lpstr>
      <vt:lpstr>Ваши вопросы?</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Kanban</dc:title>
  <dc:creator>Валерий Студенников</dc:creator>
  <cp:lastModifiedBy>Валерий Студенников</cp:lastModifiedBy>
  <cp:revision>95</cp:revision>
  <dcterms:created xsi:type="dcterms:W3CDTF">2022-03-20T14:47:12Z</dcterms:created>
  <dcterms:modified xsi:type="dcterms:W3CDTF">2022-05-24T11:55:45Z</dcterms:modified>
</cp:coreProperties>
</file>